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NanumGothic" panose="020D0604000000000000" pitchFamily="34" charset="-127"/>
      <p:regular r:id="rId34"/>
      <p:bold r:id="rId35"/>
    </p:embeddedFont>
    <p:embeddedFont>
      <p:font typeface="Arimo" panose="020B0604020202020204" pitchFamily="34" charset="0"/>
      <p:regular r:id="rId36"/>
    </p:embeddedFont>
    <p:embeddedFont>
      <p:font typeface="Brasika" pitchFamily="2" charset="77"/>
      <p:regular r:id="rId37"/>
    </p:embeddedFont>
    <p:embeddedFont>
      <p:font typeface="Poppins" pitchFamily="2" charset="77"/>
      <p:regular r:id="rId38"/>
    </p:embeddedFont>
    <p:embeddedFont>
      <p:font typeface="Poppins Bold" pitchFamily="2" charset="77"/>
      <p:regular r:id="rId39"/>
      <p:bold r:id="rId40"/>
    </p:embeddedFont>
    <p:embeddedFont>
      <p:font typeface="Song Myung" pitchFamily="2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3" autoAdjust="0"/>
  </p:normalViewPr>
  <p:slideViewPr>
    <p:cSldViewPr>
      <p:cViewPr varScale="1">
        <p:scale>
          <a:sx n="70" d="100"/>
          <a:sy n="70" d="100"/>
        </p:scale>
        <p:origin x="8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26.04.2024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That concludes our presentation on finding the best </a:t>
            </a:r>
            <a:r>
              <a:rPr lang="en-US" dirty="0" err="1"/>
              <a:t>Blackpink</a:t>
            </a:r>
            <a:r>
              <a:rPr lang="en-US" dirty="0"/>
              <a:t> world tour schedule using our algorithm designed for UPS.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Thank you for your attention, and I'll be happy to take any questions you may have.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57.jpeg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.cdn-hotels.com/gdcs/production114/d1629/63a8dbe5-e678-4fe4-957a-ad367913a3fa.jpg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dn.britannica.com/42/94242-050-0BC6FC52/Philadelphia.jpg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857691">
            <a:off x="11020084" y="-2184684"/>
            <a:ext cx="3458803" cy="6605353"/>
          </a:xfrm>
          <a:custGeom>
            <a:avLst/>
            <a:gdLst/>
            <a:ahLst/>
            <a:cxnLst/>
            <a:rect l="l" t="t" r="r" b="b"/>
            <a:pathLst>
              <a:path w="3458803" h="6605353">
                <a:moveTo>
                  <a:pt x="0" y="0"/>
                </a:moveTo>
                <a:lnTo>
                  <a:pt x="3458803" y="0"/>
                </a:lnTo>
                <a:lnTo>
                  <a:pt x="3458803" y="6605353"/>
                </a:lnTo>
                <a:lnTo>
                  <a:pt x="0" y="6605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Freeform 3"/>
          <p:cNvSpPr/>
          <p:nvPr/>
        </p:nvSpPr>
        <p:spPr>
          <a:xfrm rot="-2857691">
            <a:off x="15720052" y="2652986"/>
            <a:ext cx="3445349" cy="5492585"/>
          </a:xfrm>
          <a:custGeom>
            <a:avLst/>
            <a:gdLst/>
            <a:ahLst/>
            <a:cxnLst/>
            <a:rect l="l" t="t" r="r" b="b"/>
            <a:pathLst>
              <a:path w="3445349" h="5492585">
                <a:moveTo>
                  <a:pt x="0" y="0"/>
                </a:moveTo>
                <a:lnTo>
                  <a:pt x="3445348" y="0"/>
                </a:lnTo>
                <a:lnTo>
                  <a:pt x="3445348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4" name="Freeform 4"/>
          <p:cNvSpPr/>
          <p:nvPr/>
        </p:nvSpPr>
        <p:spPr>
          <a:xfrm rot="2525656">
            <a:off x="14326973" y="8163197"/>
            <a:ext cx="3434513" cy="6869027"/>
          </a:xfrm>
          <a:custGeom>
            <a:avLst/>
            <a:gdLst/>
            <a:ahLst/>
            <a:cxnLst/>
            <a:rect l="l" t="t" r="r" b="b"/>
            <a:pathLst>
              <a:path w="3434513" h="6869027">
                <a:moveTo>
                  <a:pt x="0" y="0"/>
                </a:moveTo>
                <a:lnTo>
                  <a:pt x="3434514" y="0"/>
                </a:lnTo>
                <a:lnTo>
                  <a:pt x="3434514" y="6869026"/>
                </a:lnTo>
                <a:lnTo>
                  <a:pt x="0" y="68690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2525656">
            <a:off x="11626709" y="5660799"/>
            <a:ext cx="3664446" cy="5841871"/>
          </a:xfrm>
          <a:custGeom>
            <a:avLst/>
            <a:gdLst/>
            <a:ahLst/>
            <a:cxnLst/>
            <a:rect l="l" t="t" r="r" b="b"/>
            <a:pathLst>
              <a:path w="3664446" h="5841871">
                <a:moveTo>
                  <a:pt x="0" y="0"/>
                </a:moveTo>
                <a:lnTo>
                  <a:pt x="3664446" y="0"/>
                </a:lnTo>
                <a:lnTo>
                  <a:pt x="3664446" y="5841871"/>
                </a:lnTo>
                <a:lnTo>
                  <a:pt x="0" y="5841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6" name="TextBox 6"/>
          <p:cNvSpPr txBox="1"/>
          <p:nvPr/>
        </p:nvSpPr>
        <p:spPr>
          <a:xfrm>
            <a:off x="844340" y="7493071"/>
            <a:ext cx="10280859" cy="1122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20"/>
              </a:lnSpc>
            </a:pPr>
            <a:r>
              <a:rPr lang="en-US" sz="3157" dirty="0">
                <a:solidFill>
                  <a:srgbClr val="800059"/>
                </a:solidFill>
                <a:latin typeface="Poppins"/>
                <a:ea typeface="Poppins"/>
              </a:rPr>
              <a:t>Presented by: </a:t>
            </a:r>
            <a:r>
              <a:rPr lang="en-US" sz="3157" dirty="0" err="1">
                <a:solidFill>
                  <a:srgbClr val="8000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박상범</a:t>
            </a:r>
            <a:r>
              <a:rPr lang="en-US" sz="3157" dirty="0">
                <a:solidFill>
                  <a:srgbClr val="8000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(21800272), </a:t>
            </a:r>
            <a:r>
              <a:rPr lang="en-US" sz="3157" dirty="0" err="1">
                <a:solidFill>
                  <a:srgbClr val="8000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방은주</a:t>
            </a:r>
            <a:r>
              <a:rPr lang="en-US" sz="3157" dirty="0">
                <a:solidFill>
                  <a:srgbClr val="8000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(22100331), </a:t>
            </a:r>
            <a:r>
              <a:rPr lang="en-US" sz="3157" dirty="0" err="1">
                <a:solidFill>
                  <a:srgbClr val="8000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황은지</a:t>
            </a:r>
            <a:r>
              <a:rPr lang="en-US" sz="3157" dirty="0">
                <a:solidFill>
                  <a:srgbClr val="8000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(22100809), </a:t>
            </a:r>
            <a:r>
              <a:rPr lang="en-US" sz="3157" dirty="0" err="1">
                <a:solidFill>
                  <a:srgbClr val="8000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구나영</a:t>
            </a:r>
            <a:r>
              <a:rPr lang="en-US" sz="3157" dirty="0">
                <a:solidFill>
                  <a:srgbClr val="80005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(22101006)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44341" y="6513999"/>
            <a:ext cx="7465025" cy="753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8"/>
              </a:lnSpc>
            </a:pPr>
            <a:r>
              <a:rPr lang="en-US" sz="4206">
                <a:solidFill>
                  <a:srgbClr val="800059"/>
                </a:solidFill>
                <a:latin typeface="Brasika"/>
              </a:rPr>
              <a:t>Algorithm Spring2024</a:t>
            </a:r>
          </a:p>
        </p:txBody>
      </p:sp>
      <p:sp>
        <p:nvSpPr>
          <p:cNvPr id="8" name="Freeform 8"/>
          <p:cNvSpPr/>
          <p:nvPr/>
        </p:nvSpPr>
        <p:spPr>
          <a:xfrm rot="2536227">
            <a:off x="7622960" y="10124533"/>
            <a:ext cx="3445349" cy="5492585"/>
          </a:xfrm>
          <a:custGeom>
            <a:avLst/>
            <a:gdLst/>
            <a:ahLst/>
            <a:cxnLst/>
            <a:rect l="l" t="t" r="r" b="b"/>
            <a:pathLst>
              <a:path w="3445349" h="5492585">
                <a:moveTo>
                  <a:pt x="0" y="0"/>
                </a:moveTo>
                <a:lnTo>
                  <a:pt x="3445349" y="0"/>
                </a:lnTo>
                <a:lnTo>
                  <a:pt x="3445349" y="5492585"/>
                </a:lnTo>
                <a:lnTo>
                  <a:pt x="0" y="549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9" name="Freeform 9"/>
          <p:cNvSpPr/>
          <p:nvPr/>
        </p:nvSpPr>
        <p:spPr>
          <a:xfrm rot="-2906761">
            <a:off x="15865751" y="-2472053"/>
            <a:ext cx="3533099" cy="5648850"/>
          </a:xfrm>
          <a:custGeom>
            <a:avLst/>
            <a:gdLst/>
            <a:ahLst/>
            <a:cxnLst/>
            <a:rect l="l" t="t" r="r" b="b"/>
            <a:pathLst>
              <a:path w="3533099" h="5648850">
                <a:moveTo>
                  <a:pt x="0" y="0"/>
                </a:moveTo>
                <a:lnTo>
                  <a:pt x="3533099" y="0"/>
                </a:lnTo>
                <a:lnTo>
                  <a:pt x="3533099" y="5648850"/>
                </a:lnTo>
                <a:lnTo>
                  <a:pt x="0" y="56488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10" name="TextBox 10"/>
          <p:cNvSpPr txBox="1"/>
          <p:nvPr/>
        </p:nvSpPr>
        <p:spPr>
          <a:xfrm>
            <a:off x="776993" y="630701"/>
            <a:ext cx="15064748" cy="6316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39"/>
              </a:lnSpc>
            </a:pPr>
            <a:r>
              <a:rPr lang="en-US" sz="7599">
                <a:solidFill>
                  <a:srgbClr val="800059"/>
                </a:solidFill>
                <a:latin typeface="Brasika"/>
              </a:rPr>
              <a:t>Travelling </a:t>
            </a:r>
          </a:p>
          <a:p>
            <a:pPr>
              <a:lnSpc>
                <a:spcPts val="10639"/>
              </a:lnSpc>
            </a:pPr>
            <a:r>
              <a:rPr lang="en-US" sz="7599">
                <a:solidFill>
                  <a:srgbClr val="800059"/>
                </a:solidFill>
                <a:latin typeface="Brasika"/>
              </a:rPr>
              <a:t>Salesman problem</a:t>
            </a:r>
          </a:p>
          <a:p>
            <a:pPr>
              <a:lnSpc>
                <a:spcPts val="10639"/>
              </a:lnSpc>
            </a:pPr>
            <a:r>
              <a:rPr lang="en-US" sz="7599">
                <a:solidFill>
                  <a:srgbClr val="800059"/>
                </a:solidFill>
                <a:latin typeface="Brasika"/>
              </a:rPr>
              <a:t>Using genetic </a:t>
            </a:r>
          </a:p>
          <a:p>
            <a:pPr>
              <a:lnSpc>
                <a:spcPts val="10639"/>
              </a:lnSpc>
            </a:pPr>
            <a:r>
              <a:rPr lang="en-US" sz="7599">
                <a:solidFill>
                  <a:srgbClr val="800059"/>
                </a:solidFill>
                <a:latin typeface="Brasika"/>
              </a:rPr>
              <a:t>Algorithm</a:t>
            </a:r>
          </a:p>
          <a:p>
            <a:pPr algn="ctr">
              <a:lnSpc>
                <a:spcPts val="7000"/>
              </a:lnSpc>
            </a:pPr>
            <a:endParaRPr lang="en-US" sz="7599">
              <a:solidFill>
                <a:srgbClr val="800059"/>
              </a:solidFill>
              <a:latin typeface="Brasik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4302" y="2437166"/>
            <a:ext cx="16199396" cy="4802836"/>
          </a:xfrm>
          <a:custGeom>
            <a:avLst/>
            <a:gdLst/>
            <a:ahLst/>
            <a:cxnLst/>
            <a:rect l="l" t="t" r="r" b="b"/>
            <a:pathLst>
              <a:path w="16199396" h="4802836">
                <a:moveTo>
                  <a:pt x="0" y="0"/>
                </a:moveTo>
                <a:lnTo>
                  <a:pt x="16199396" y="0"/>
                </a:lnTo>
                <a:lnTo>
                  <a:pt x="16199396" y="4802837"/>
                </a:lnTo>
                <a:lnTo>
                  <a:pt x="0" y="4802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TextBox 3"/>
          <p:cNvSpPr txBox="1"/>
          <p:nvPr/>
        </p:nvSpPr>
        <p:spPr>
          <a:xfrm>
            <a:off x="1415370" y="7573689"/>
            <a:ext cx="4993731" cy="50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3288">
                <a:solidFill>
                  <a:srgbClr val="FFFFFF"/>
                </a:solidFill>
                <a:latin typeface="Brasika"/>
              </a:rPr>
              <a:t>?Atlanta, GA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56369" y="7573689"/>
            <a:ext cx="4993731" cy="50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3288">
                <a:solidFill>
                  <a:srgbClr val="FFFFFF"/>
                </a:solidFill>
                <a:latin typeface="Brasika"/>
              </a:rPr>
              <a:t>New York, NY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87749" y="7573689"/>
            <a:ext cx="4993731" cy="50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3288">
                <a:solidFill>
                  <a:srgbClr val="FFFFFF"/>
                </a:solidFill>
                <a:latin typeface="Brasika"/>
              </a:rPr>
              <a:t>Philadelphia, PA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5370" y="962025"/>
            <a:ext cx="13757420" cy="53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112" lvl="1" indent="-376556">
              <a:lnSpc>
                <a:spcPts val="3837"/>
              </a:lnSpc>
              <a:buFont typeface="Arial"/>
              <a:buChar char="•"/>
            </a:pPr>
            <a:r>
              <a:rPr lang="en-US" sz="3488">
                <a:solidFill>
                  <a:srgbClr val="FFFFFF"/>
                </a:solidFill>
                <a:latin typeface="Brasika"/>
              </a:rPr>
              <a:t>Implementing the Genetic Algorithm to Solve the TSP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15370" y="2681478"/>
            <a:ext cx="16872630" cy="657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1) Initial setup : distance_matrix, other parameters </a:t>
            </a:r>
          </a:p>
          <a:p>
            <a:pPr>
              <a:lnSpc>
                <a:spcPts val="4673"/>
              </a:lnSpc>
            </a:pPr>
            <a:endParaRPr lang="en-US" sz="37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2) Creation of individuals and population : start = index 0</a:t>
            </a:r>
          </a:p>
          <a:p>
            <a:pPr>
              <a:lnSpc>
                <a:spcPts val="4673"/>
              </a:lnSpc>
            </a:pPr>
            <a:endParaRPr lang="en-US" sz="37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3) Define evaluation function : fitness of each individual</a:t>
            </a:r>
          </a:p>
          <a:p>
            <a:pPr>
              <a:lnSpc>
                <a:spcPts val="4673"/>
              </a:lnSpc>
            </a:pPr>
            <a:endParaRPr lang="en-US" sz="37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4) Register genetic operators : Crossover, mutation, selection (tournament=3)</a:t>
            </a:r>
          </a:p>
          <a:p>
            <a:pPr>
              <a:lnSpc>
                <a:spcPts val="4673"/>
              </a:lnSpc>
            </a:pPr>
            <a:endParaRPr lang="en-US" sz="37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5) Execute genetic algorithm </a:t>
            </a:r>
          </a:p>
          <a:p>
            <a:pPr>
              <a:lnSpc>
                <a:spcPts val="4673"/>
              </a:lnSpc>
            </a:pPr>
            <a:endParaRPr lang="en-US" sz="37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6)  optimal solution : Select the best individual(shortest  route)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46079" y="1260452"/>
            <a:ext cx="8710246" cy="6560881"/>
          </a:xfrm>
          <a:custGeom>
            <a:avLst/>
            <a:gdLst/>
            <a:ahLst/>
            <a:cxnLst/>
            <a:rect l="l" t="t" r="r" b="b"/>
            <a:pathLst>
              <a:path w="8710246" h="6560881">
                <a:moveTo>
                  <a:pt x="0" y="0"/>
                </a:moveTo>
                <a:lnTo>
                  <a:pt x="8710246" y="0"/>
                </a:lnTo>
                <a:lnTo>
                  <a:pt x="8710246" y="6560881"/>
                </a:lnTo>
                <a:lnTo>
                  <a:pt x="0" y="6560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7" r="-2548"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TextBox 3"/>
          <p:cNvSpPr txBox="1"/>
          <p:nvPr/>
        </p:nvSpPr>
        <p:spPr>
          <a:xfrm>
            <a:off x="439601" y="8558855"/>
            <a:ext cx="17024970" cy="143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044" lvl="1" indent="-387022">
              <a:lnSpc>
                <a:spcPts val="548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Song Myung"/>
              </a:rPr>
              <a:t>Best tour in Atlanta:  [0, 12, 10, 4, 19, 5, 3, 18, 14, 7, 15, 9, 13, 17, 11, 8, 6, 1, 2, 16, 0]</a:t>
            </a:r>
          </a:p>
          <a:p>
            <a:pPr marL="774044" lvl="1" indent="-387022">
              <a:lnSpc>
                <a:spcPts val="548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Song Myung"/>
              </a:rPr>
              <a:t>Best distance in Atlanta: </a:t>
            </a:r>
            <a:r>
              <a:rPr lang="en-US" sz="3585" u="sng">
                <a:solidFill>
                  <a:srgbClr val="FFFFFF"/>
                </a:solidFill>
                <a:latin typeface="Song Myung"/>
              </a:rPr>
              <a:t>231.28 km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9601" y="419735"/>
            <a:ext cx="4884018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rasika"/>
              </a:rPr>
              <a:t>Result of Atalnata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9000" y="1427751"/>
            <a:ext cx="8550000" cy="6097372"/>
          </a:xfrm>
          <a:custGeom>
            <a:avLst/>
            <a:gdLst/>
            <a:ahLst/>
            <a:cxnLst/>
            <a:rect l="l" t="t" r="r" b="b"/>
            <a:pathLst>
              <a:path w="8550000" h="6097372">
                <a:moveTo>
                  <a:pt x="0" y="0"/>
                </a:moveTo>
                <a:lnTo>
                  <a:pt x="8550000" y="0"/>
                </a:lnTo>
                <a:lnTo>
                  <a:pt x="8550000" y="6097371"/>
                </a:lnTo>
                <a:lnTo>
                  <a:pt x="0" y="60973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TextBox 3"/>
          <p:cNvSpPr txBox="1"/>
          <p:nvPr/>
        </p:nvSpPr>
        <p:spPr>
          <a:xfrm>
            <a:off x="439601" y="7752723"/>
            <a:ext cx="17848399" cy="242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096" lvl="1" indent="-333048">
              <a:lnSpc>
                <a:spcPts val="4720"/>
              </a:lnSpc>
              <a:buFont typeface="Arial"/>
              <a:buChar char="•"/>
            </a:pPr>
            <a:r>
              <a:rPr lang="en-US" sz="3085">
                <a:solidFill>
                  <a:srgbClr val="FFFFFF"/>
                </a:solidFill>
                <a:latin typeface="Song Myung"/>
              </a:rPr>
              <a:t>Best tour in New York: [0, 4, 65, 25, 33, 6, 66, 63, 5, 22, 48, 59, 24, 29, 40, 37, 10, 54, 45, 42, 21, 51, 32, 56, 9, 17, 13, 30, 43, 49, 27, 1, 26, 16, 35, 15, 60, 11, 55, 28, 20, 62, 58, 8, 57, 14, 7, 67, 52, 36, 61, 38, 50, 34, 44, 64, 47, 19, 53, 18, 12, 3, 46, 23, 2, 41, 31, 39, 0] </a:t>
            </a:r>
          </a:p>
          <a:p>
            <a:pPr marL="687686" lvl="1" indent="-343843">
              <a:lnSpc>
                <a:spcPts val="4873"/>
              </a:lnSpc>
              <a:buFont typeface="Arial"/>
              <a:buChar char="•"/>
            </a:pPr>
            <a:r>
              <a:rPr lang="en-US" sz="3185">
                <a:solidFill>
                  <a:srgbClr val="FFFFFF"/>
                </a:solidFill>
                <a:latin typeface="Song Myung"/>
              </a:rPr>
              <a:t>Best distance in New York: </a:t>
            </a:r>
            <a:r>
              <a:rPr lang="en-US" sz="3185" u="sng">
                <a:solidFill>
                  <a:srgbClr val="FFFFFF"/>
                </a:solidFill>
                <a:latin typeface="Song Myung"/>
              </a:rPr>
              <a:t>203.15 km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06995" y="419735"/>
            <a:ext cx="5149230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rasika"/>
              </a:rPr>
              <a:t>Result of New York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04209" y="1547042"/>
            <a:ext cx="8879582" cy="6398221"/>
          </a:xfrm>
          <a:custGeom>
            <a:avLst/>
            <a:gdLst/>
            <a:ahLst/>
            <a:cxnLst/>
            <a:rect l="l" t="t" r="r" b="b"/>
            <a:pathLst>
              <a:path w="8879582" h="6398221">
                <a:moveTo>
                  <a:pt x="0" y="0"/>
                </a:moveTo>
                <a:lnTo>
                  <a:pt x="8879582" y="0"/>
                </a:lnTo>
                <a:lnTo>
                  <a:pt x="8879582" y="6398221"/>
                </a:lnTo>
                <a:lnTo>
                  <a:pt x="0" y="63982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TextBox 3"/>
          <p:cNvSpPr txBox="1"/>
          <p:nvPr/>
        </p:nvSpPr>
        <p:spPr>
          <a:xfrm>
            <a:off x="439601" y="8162424"/>
            <a:ext cx="17848399" cy="201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865" lvl="1" indent="-365432">
              <a:lnSpc>
                <a:spcPts val="5179"/>
              </a:lnSpc>
              <a:buFont typeface="Arial"/>
              <a:buChar char="•"/>
            </a:pPr>
            <a:r>
              <a:rPr lang="en-US" sz="3385">
                <a:solidFill>
                  <a:srgbClr val="FFFFFF"/>
                </a:solidFill>
                <a:latin typeface="Song Myung"/>
              </a:rPr>
              <a:t>Best tour in Philadelphia: [0, 4, 13, 15, 28, 27, 1, 29, 5, 14, 16, 9, 2, 6, 26, 7, 11, 22, 20, 8, 12, 24, 19, 23, 18, 21, 10, 25, 3, 17, 0] </a:t>
            </a:r>
          </a:p>
          <a:p>
            <a:pPr marL="730865" lvl="1" indent="-365432">
              <a:lnSpc>
                <a:spcPts val="5179"/>
              </a:lnSpc>
              <a:buFont typeface="Arial"/>
              <a:buChar char="•"/>
            </a:pPr>
            <a:r>
              <a:rPr lang="en-US" sz="3385">
                <a:solidFill>
                  <a:srgbClr val="FFFFFF"/>
                </a:solidFill>
                <a:latin typeface="Song Myung"/>
              </a:rPr>
              <a:t>Best distance in Philadelphia: </a:t>
            </a:r>
            <a:r>
              <a:rPr lang="en-US" sz="3385" u="sng">
                <a:solidFill>
                  <a:srgbClr val="FFFFFF"/>
                </a:solidFill>
                <a:latin typeface="Song Myung"/>
              </a:rPr>
              <a:t>155.72 km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279" y="419735"/>
            <a:ext cx="575466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rasika"/>
              </a:rPr>
              <a:t>Result of Philadelphia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484162"/>
            <a:ext cx="12080470" cy="7774138"/>
          </a:xfrm>
          <a:custGeom>
            <a:avLst/>
            <a:gdLst/>
            <a:ahLst/>
            <a:cxnLst/>
            <a:rect l="l" t="t" r="r" b="b"/>
            <a:pathLst>
              <a:path w="12080470" h="7774138">
                <a:moveTo>
                  <a:pt x="0" y="0"/>
                </a:moveTo>
                <a:lnTo>
                  <a:pt x="12080470" y="0"/>
                </a:lnTo>
                <a:lnTo>
                  <a:pt x="12080470" y="7774138"/>
                </a:lnTo>
                <a:lnTo>
                  <a:pt x="0" y="7774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Freeform 3"/>
          <p:cNvSpPr/>
          <p:nvPr/>
        </p:nvSpPr>
        <p:spPr>
          <a:xfrm>
            <a:off x="13839949" y="1484162"/>
            <a:ext cx="3835385" cy="2033916"/>
          </a:xfrm>
          <a:custGeom>
            <a:avLst/>
            <a:gdLst/>
            <a:ahLst/>
            <a:cxnLst/>
            <a:rect l="l" t="t" r="r" b="b"/>
            <a:pathLst>
              <a:path w="3835385" h="2033916">
                <a:moveTo>
                  <a:pt x="0" y="0"/>
                </a:moveTo>
                <a:lnTo>
                  <a:pt x="3835385" y="0"/>
                </a:lnTo>
                <a:lnTo>
                  <a:pt x="3835385" y="2033917"/>
                </a:lnTo>
                <a:lnTo>
                  <a:pt x="0" y="2033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4" name="TextBox 4"/>
          <p:cNvSpPr txBox="1"/>
          <p:nvPr/>
        </p:nvSpPr>
        <p:spPr>
          <a:xfrm>
            <a:off x="540782" y="419735"/>
            <a:ext cx="9849127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rasika"/>
              </a:rPr>
              <a:t>Creat a plot of Convergence History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846571"/>
            <a:ext cx="12597059" cy="181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188"/>
              </a:lnSpc>
            </a:pPr>
            <a:r>
              <a:rPr lang="en-US" sz="10134">
                <a:solidFill>
                  <a:srgbClr val="FFFFFF"/>
                </a:solidFill>
                <a:latin typeface="Brasika"/>
              </a:rPr>
              <a:t>Greedy Algorithm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97883" y="4213603"/>
            <a:ext cx="2864644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Brasika"/>
              </a:rPr>
              <a:t>Concept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233255" y="5226680"/>
            <a:ext cx="8026045" cy="253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2"/>
              </a:lnSpc>
            </a:pPr>
            <a:r>
              <a:rPr lang="en-US" sz="3516">
                <a:solidFill>
                  <a:srgbClr val="FFFFFF"/>
                </a:solidFill>
                <a:latin typeface="Song Myung"/>
              </a:rPr>
              <a:t>The steps in the Greedy algorithm mean that at each step you make choices that you think are optimal, until you finally find an overall optimal solution.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4259721"/>
            <a:ext cx="7567738" cy="3904484"/>
            <a:chOff x="0" y="0"/>
            <a:chExt cx="10090318" cy="5205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90318" cy="5205978"/>
            </a:xfrm>
            <a:custGeom>
              <a:avLst/>
              <a:gdLst/>
              <a:ahLst/>
              <a:cxnLst/>
              <a:rect l="l" t="t" r="r" b="b"/>
              <a:pathLst>
                <a:path w="10090318" h="5205978">
                  <a:moveTo>
                    <a:pt x="0" y="0"/>
                  </a:moveTo>
                  <a:lnTo>
                    <a:pt x="10090318" y="0"/>
                  </a:lnTo>
                  <a:lnTo>
                    <a:pt x="10090318" y="5205978"/>
                  </a:lnTo>
                  <a:lnTo>
                    <a:pt x="0" y="5205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99" r="-599"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7" name="Freeform 7"/>
            <p:cNvSpPr/>
            <p:nvPr/>
          </p:nvSpPr>
          <p:spPr>
            <a:xfrm>
              <a:off x="4398901" y="161086"/>
              <a:ext cx="380506" cy="526011"/>
            </a:xfrm>
            <a:custGeom>
              <a:avLst/>
              <a:gdLst/>
              <a:ahLst/>
              <a:cxnLst/>
              <a:rect l="l" t="t" r="r" b="b"/>
              <a:pathLst>
                <a:path w="380506" h="526011">
                  <a:moveTo>
                    <a:pt x="0" y="0"/>
                  </a:moveTo>
                  <a:lnTo>
                    <a:pt x="380505" y="0"/>
                  </a:lnTo>
                  <a:lnTo>
                    <a:pt x="380505" y="526011"/>
                  </a:lnTo>
                  <a:lnTo>
                    <a:pt x="0" y="526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8" name="Freeform 8"/>
            <p:cNvSpPr/>
            <p:nvPr/>
          </p:nvSpPr>
          <p:spPr>
            <a:xfrm>
              <a:off x="4373501" y="2331939"/>
              <a:ext cx="380506" cy="526011"/>
            </a:xfrm>
            <a:custGeom>
              <a:avLst/>
              <a:gdLst/>
              <a:ahLst/>
              <a:cxnLst/>
              <a:rect l="l" t="t" r="r" b="b"/>
              <a:pathLst>
                <a:path w="380506" h="526011">
                  <a:moveTo>
                    <a:pt x="0" y="0"/>
                  </a:moveTo>
                  <a:lnTo>
                    <a:pt x="380505" y="0"/>
                  </a:lnTo>
                  <a:lnTo>
                    <a:pt x="380505" y="526011"/>
                  </a:lnTo>
                  <a:lnTo>
                    <a:pt x="0" y="526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9" name="Freeform 9"/>
            <p:cNvSpPr/>
            <p:nvPr/>
          </p:nvSpPr>
          <p:spPr>
            <a:xfrm>
              <a:off x="2929649" y="4088496"/>
              <a:ext cx="380506" cy="526011"/>
            </a:xfrm>
            <a:custGeom>
              <a:avLst/>
              <a:gdLst/>
              <a:ahLst/>
              <a:cxnLst/>
              <a:rect l="l" t="t" r="r" b="b"/>
              <a:pathLst>
                <a:path w="380506" h="526011">
                  <a:moveTo>
                    <a:pt x="0" y="0"/>
                  </a:moveTo>
                  <a:lnTo>
                    <a:pt x="380506" y="0"/>
                  </a:lnTo>
                  <a:lnTo>
                    <a:pt x="380506" y="526011"/>
                  </a:lnTo>
                  <a:lnTo>
                    <a:pt x="0" y="526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28700"/>
            <a:ext cx="13757420" cy="53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112" lvl="1" indent="-376556">
              <a:lnSpc>
                <a:spcPts val="3837"/>
              </a:lnSpc>
              <a:buFont typeface="Arial"/>
              <a:buChar char="•"/>
            </a:pPr>
            <a:r>
              <a:rPr lang="en-US" sz="3488">
                <a:solidFill>
                  <a:srgbClr val="FFFFFF"/>
                </a:solidFill>
                <a:latin typeface="Brasika"/>
              </a:rPr>
              <a:t>Implementing the Greedy Algorithm to Solve the TSP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2320155"/>
            <a:ext cx="16230600" cy="657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1) Initial setup : distance_matrix, other parameters </a:t>
            </a:r>
          </a:p>
          <a:p>
            <a:pPr>
              <a:lnSpc>
                <a:spcPts val="4673"/>
              </a:lnSpc>
            </a:pPr>
            <a:endParaRPr lang="en-US" sz="37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2) Creation of individuals and population : start = index 0</a:t>
            </a:r>
          </a:p>
          <a:p>
            <a:pPr>
              <a:lnSpc>
                <a:spcPts val="4673"/>
              </a:lnSpc>
            </a:pPr>
            <a:endParaRPr lang="en-US" sz="37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3) Repeat until all cities have been visited</a:t>
            </a:r>
          </a:p>
          <a:p>
            <a:pPr>
              <a:lnSpc>
                <a:spcPts val="4673"/>
              </a:lnSpc>
            </a:pPr>
            <a:endParaRPr lang="en-US" sz="37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4) Select the next city that is the shortest distance from each city</a:t>
            </a:r>
          </a:p>
          <a:p>
            <a:pPr>
              <a:lnSpc>
                <a:spcPts val="4673"/>
              </a:lnSpc>
            </a:pPr>
            <a:endParaRPr lang="en-US" sz="37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5) Return to the arrival point</a:t>
            </a:r>
          </a:p>
          <a:p>
            <a:pPr>
              <a:lnSpc>
                <a:spcPts val="4673"/>
              </a:lnSpc>
            </a:pPr>
            <a:endParaRPr lang="en-US" sz="37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673"/>
              </a:lnSpc>
            </a:pPr>
            <a:r>
              <a:rPr lang="en-US" sz="3799">
                <a:solidFill>
                  <a:srgbClr val="FFFFFF"/>
                </a:solidFill>
                <a:latin typeface="Song Myung"/>
              </a:rPr>
              <a:t>6)  Add up all the paths travelled to come up with a solution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6619" y="1455573"/>
            <a:ext cx="9914762" cy="6125971"/>
          </a:xfrm>
          <a:custGeom>
            <a:avLst/>
            <a:gdLst/>
            <a:ahLst/>
            <a:cxnLst/>
            <a:rect l="l" t="t" r="r" b="b"/>
            <a:pathLst>
              <a:path w="9914762" h="6125971">
                <a:moveTo>
                  <a:pt x="0" y="0"/>
                </a:moveTo>
                <a:lnTo>
                  <a:pt x="9914762" y="0"/>
                </a:lnTo>
                <a:lnTo>
                  <a:pt x="9914762" y="6125971"/>
                </a:lnTo>
                <a:lnTo>
                  <a:pt x="0" y="6125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1" b="-651"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TextBox 3"/>
          <p:cNvSpPr txBox="1"/>
          <p:nvPr/>
        </p:nvSpPr>
        <p:spPr>
          <a:xfrm>
            <a:off x="439601" y="419735"/>
            <a:ext cx="4884018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rasika"/>
              </a:rPr>
              <a:t>Result of Atalnata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9601" y="8091260"/>
            <a:ext cx="17386293" cy="1430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044" lvl="1" indent="-387022">
              <a:lnSpc>
                <a:spcPts val="548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Song Myung"/>
              </a:rPr>
              <a:t>Best tour in Atlanta:  [0, 6, 1, 2, 16, 12, 8, 11, 10, 19, 4, 17, 13, 7, 14, 18, 9, 15, 3, 5, 0]</a:t>
            </a:r>
          </a:p>
          <a:p>
            <a:pPr marL="774044" lvl="1" indent="-387022">
              <a:lnSpc>
                <a:spcPts val="5485"/>
              </a:lnSpc>
              <a:buFont typeface="Arial"/>
              <a:buChar char="•"/>
            </a:pPr>
            <a:r>
              <a:rPr lang="en-US" sz="3585">
                <a:solidFill>
                  <a:srgbClr val="FFFFFF"/>
                </a:solidFill>
                <a:latin typeface="Song Myung"/>
              </a:rPr>
              <a:t>Best distance in Atlanta: </a:t>
            </a:r>
            <a:r>
              <a:rPr lang="en-US" sz="3585" u="sng">
                <a:solidFill>
                  <a:srgbClr val="FFFFFF"/>
                </a:solidFill>
                <a:latin typeface="Song Myung"/>
              </a:rPr>
              <a:t>231.98 km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88438" y="1216839"/>
            <a:ext cx="9911124" cy="6212482"/>
          </a:xfrm>
          <a:custGeom>
            <a:avLst/>
            <a:gdLst/>
            <a:ahLst/>
            <a:cxnLst/>
            <a:rect l="l" t="t" r="r" b="b"/>
            <a:pathLst>
              <a:path w="9911124" h="6212482">
                <a:moveTo>
                  <a:pt x="0" y="0"/>
                </a:moveTo>
                <a:lnTo>
                  <a:pt x="9911124" y="0"/>
                </a:lnTo>
                <a:lnTo>
                  <a:pt x="9911124" y="6212482"/>
                </a:lnTo>
                <a:lnTo>
                  <a:pt x="0" y="6212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TextBox 3"/>
          <p:cNvSpPr txBox="1"/>
          <p:nvPr/>
        </p:nvSpPr>
        <p:spPr>
          <a:xfrm>
            <a:off x="306995" y="419735"/>
            <a:ext cx="5149230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rasika"/>
              </a:rPr>
              <a:t>Result of New York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3876" y="7657473"/>
            <a:ext cx="17934124" cy="2421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6096" lvl="1" indent="-333048">
              <a:lnSpc>
                <a:spcPts val="4720"/>
              </a:lnSpc>
              <a:buFont typeface="Arial"/>
              <a:buChar char="•"/>
            </a:pPr>
            <a:r>
              <a:rPr lang="en-US" sz="3085">
                <a:solidFill>
                  <a:srgbClr val="FFFFFF"/>
                </a:solidFill>
                <a:latin typeface="Song Myung"/>
              </a:rPr>
              <a:t>Best tour in New York: [0, 11, 41, 31, 55, 39, 4, 59, 28, 24, 29, 40, 5, 22, 48, 18, 53, 12, 46, 3, 19, 47, 1, 64, 44, 26, 16, 8, 57, 14, 7, 35, 58, 15, 62, 23, 60, 2, 20, 37, 66, 63, 6, 10, 65, 33, 54, 45, 42, 21, 30, 51, 13, 56, 17, 9, 43, 49, 27, 67, 34, 50, 38, 61, 36, 52, 32, 25, 0]</a:t>
            </a:r>
          </a:p>
          <a:p>
            <a:pPr marL="687686" lvl="1" indent="-343843">
              <a:lnSpc>
                <a:spcPts val="4873"/>
              </a:lnSpc>
              <a:buFont typeface="Arial"/>
              <a:buChar char="•"/>
            </a:pPr>
            <a:r>
              <a:rPr lang="en-US" sz="3185">
                <a:solidFill>
                  <a:srgbClr val="FFFFFF"/>
                </a:solidFill>
                <a:latin typeface="Song Myung"/>
              </a:rPr>
              <a:t>Best distance in New York: </a:t>
            </a:r>
            <a:r>
              <a:rPr lang="en-US" sz="3185" u="sng">
                <a:solidFill>
                  <a:srgbClr val="FFFFFF"/>
                </a:solidFill>
                <a:latin typeface="Song Myung"/>
              </a:rPr>
              <a:t>202.55 km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5169" y="3941650"/>
            <a:ext cx="703895" cy="1080837"/>
          </a:xfrm>
          <a:custGeom>
            <a:avLst/>
            <a:gdLst/>
            <a:ahLst/>
            <a:cxnLst/>
            <a:rect l="l" t="t" r="r" b="b"/>
            <a:pathLst>
              <a:path w="703895" h="1080837">
                <a:moveTo>
                  <a:pt x="0" y="0"/>
                </a:moveTo>
                <a:lnTo>
                  <a:pt x="703895" y="0"/>
                </a:lnTo>
                <a:lnTo>
                  <a:pt x="703895" y="1080837"/>
                </a:lnTo>
                <a:lnTo>
                  <a:pt x="0" y="1080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TextBox 3"/>
          <p:cNvSpPr txBox="1"/>
          <p:nvPr/>
        </p:nvSpPr>
        <p:spPr>
          <a:xfrm>
            <a:off x="2978407" y="4069770"/>
            <a:ext cx="8486193" cy="96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1"/>
              </a:lnSpc>
            </a:pPr>
            <a:r>
              <a:rPr lang="en-US" sz="2985">
                <a:solidFill>
                  <a:srgbClr val="FFFFFF"/>
                </a:solidFill>
                <a:latin typeface="Poppins"/>
              </a:rPr>
              <a:t>?Understanding Genetic Algorithm</a:t>
            </a:r>
          </a:p>
          <a:p>
            <a:pPr>
              <a:lnSpc>
                <a:spcPts val="3761"/>
              </a:lnSpc>
            </a:pPr>
            <a:r>
              <a:rPr lang="en-US" sz="2985">
                <a:solidFill>
                  <a:srgbClr val="FFFFFF"/>
                </a:solidFill>
                <a:latin typeface="Poppins"/>
              </a:rPr>
              <a:t>(Task 1)</a:t>
            </a:r>
          </a:p>
        </p:txBody>
      </p:sp>
      <p:sp>
        <p:nvSpPr>
          <p:cNvPr id="4" name="Freeform 4"/>
          <p:cNvSpPr/>
          <p:nvPr/>
        </p:nvSpPr>
        <p:spPr>
          <a:xfrm>
            <a:off x="1615169" y="7109938"/>
            <a:ext cx="703895" cy="1080837"/>
          </a:xfrm>
          <a:custGeom>
            <a:avLst/>
            <a:gdLst/>
            <a:ahLst/>
            <a:cxnLst/>
            <a:rect l="l" t="t" r="r" b="b"/>
            <a:pathLst>
              <a:path w="703895" h="1080837">
                <a:moveTo>
                  <a:pt x="0" y="0"/>
                </a:moveTo>
                <a:lnTo>
                  <a:pt x="703895" y="0"/>
                </a:lnTo>
                <a:lnTo>
                  <a:pt x="703895" y="1080838"/>
                </a:lnTo>
                <a:lnTo>
                  <a:pt x="0" y="1080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5" name="TextBox 5"/>
          <p:cNvSpPr txBox="1"/>
          <p:nvPr/>
        </p:nvSpPr>
        <p:spPr>
          <a:xfrm>
            <a:off x="2978407" y="7071838"/>
            <a:ext cx="6276049" cy="96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1"/>
              </a:lnSpc>
            </a:pPr>
            <a:r>
              <a:rPr lang="en-US" sz="2985">
                <a:solidFill>
                  <a:srgbClr val="FFFFFF"/>
                </a:solidFill>
                <a:latin typeface="Poppins"/>
              </a:rPr>
              <a:t>Find the Best Route for BLACKPINK World Tour </a:t>
            </a:r>
          </a:p>
        </p:txBody>
      </p:sp>
      <p:sp>
        <p:nvSpPr>
          <p:cNvPr id="6" name="Freeform 6"/>
          <p:cNvSpPr/>
          <p:nvPr/>
        </p:nvSpPr>
        <p:spPr>
          <a:xfrm>
            <a:off x="1615169" y="5525794"/>
            <a:ext cx="703895" cy="1080837"/>
          </a:xfrm>
          <a:custGeom>
            <a:avLst/>
            <a:gdLst/>
            <a:ahLst/>
            <a:cxnLst/>
            <a:rect l="l" t="t" r="r" b="b"/>
            <a:pathLst>
              <a:path w="703895" h="1080837">
                <a:moveTo>
                  <a:pt x="0" y="0"/>
                </a:moveTo>
                <a:lnTo>
                  <a:pt x="703895" y="0"/>
                </a:lnTo>
                <a:lnTo>
                  <a:pt x="703895" y="1080837"/>
                </a:lnTo>
                <a:lnTo>
                  <a:pt x="0" y="1080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7" name="TextBox 7"/>
          <p:cNvSpPr txBox="1"/>
          <p:nvPr/>
        </p:nvSpPr>
        <p:spPr>
          <a:xfrm>
            <a:off x="2978407" y="5487694"/>
            <a:ext cx="7536032" cy="962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61"/>
              </a:lnSpc>
            </a:pPr>
            <a:r>
              <a:rPr lang="en-US" sz="2985">
                <a:solidFill>
                  <a:srgbClr val="FFFFFF"/>
                </a:solidFill>
                <a:latin typeface="Poppins"/>
              </a:rPr>
              <a:t>Find the Shortest Route for the United Parcel Service (UPS)  </a:t>
            </a:r>
          </a:p>
        </p:txBody>
      </p:sp>
      <p:sp>
        <p:nvSpPr>
          <p:cNvPr id="8" name="Freeform 8"/>
          <p:cNvSpPr/>
          <p:nvPr/>
        </p:nvSpPr>
        <p:spPr>
          <a:xfrm rot="2561112">
            <a:off x="16027070" y="1263999"/>
            <a:ext cx="4437409" cy="7074130"/>
          </a:xfrm>
          <a:custGeom>
            <a:avLst/>
            <a:gdLst/>
            <a:ahLst/>
            <a:cxnLst/>
            <a:rect l="l" t="t" r="r" b="b"/>
            <a:pathLst>
              <a:path w="4437409" h="7074130">
                <a:moveTo>
                  <a:pt x="0" y="0"/>
                </a:moveTo>
                <a:lnTo>
                  <a:pt x="4437408" y="0"/>
                </a:lnTo>
                <a:lnTo>
                  <a:pt x="4437408" y="7074130"/>
                </a:lnTo>
                <a:lnTo>
                  <a:pt x="0" y="70741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9" name="Freeform 9"/>
          <p:cNvSpPr/>
          <p:nvPr/>
        </p:nvSpPr>
        <p:spPr>
          <a:xfrm rot="2561112">
            <a:off x="10384845" y="6481245"/>
            <a:ext cx="4437409" cy="8874817"/>
          </a:xfrm>
          <a:custGeom>
            <a:avLst/>
            <a:gdLst/>
            <a:ahLst/>
            <a:cxnLst/>
            <a:rect l="l" t="t" r="r" b="b"/>
            <a:pathLst>
              <a:path w="4437409" h="8874817">
                <a:moveTo>
                  <a:pt x="0" y="0"/>
                </a:moveTo>
                <a:lnTo>
                  <a:pt x="4437408" y="0"/>
                </a:lnTo>
                <a:lnTo>
                  <a:pt x="4437408" y="8874817"/>
                </a:lnTo>
                <a:lnTo>
                  <a:pt x="0" y="88748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10" name="TextBox 10"/>
          <p:cNvSpPr txBox="1"/>
          <p:nvPr/>
        </p:nvSpPr>
        <p:spPr>
          <a:xfrm>
            <a:off x="1028700" y="1390963"/>
            <a:ext cx="16451512" cy="1123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12"/>
              </a:lnSpc>
            </a:pPr>
            <a:r>
              <a:rPr lang="en-US" sz="7971">
                <a:solidFill>
                  <a:srgbClr val="FFFFFF"/>
                </a:solidFill>
                <a:latin typeface="Brasika"/>
              </a:rPr>
              <a:t>PRESENTATION OUTLINE</a:t>
            </a:r>
          </a:p>
        </p:txBody>
      </p:sp>
      <p:sp>
        <p:nvSpPr>
          <p:cNvPr id="11" name="Freeform 11"/>
          <p:cNvSpPr/>
          <p:nvPr/>
        </p:nvSpPr>
        <p:spPr>
          <a:xfrm rot="2507742">
            <a:off x="17010177" y="7015909"/>
            <a:ext cx="4679852" cy="7460634"/>
          </a:xfrm>
          <a:custGeom>
            <a:avLst/>
            <a:gdLst/>
            <a:ahLst/>
            <a:cxnLst/>
            <a:rect l="l" t="t" r="r" b="b"/>
            <a:pathLst>
              <a:path w="4679852" h="7460634">
                <a:moveTo>
                  <a:pt x="0" y="0"/>
                </a:moveTo>
                <a:lnTo>
                  <a:pt x="4679852" y="0"/>
                </a:lnTo>
                <a:lnTo>
                  <a:pt x="4679852" y="7460634"/>
                </a:lnTo>
                <a:lnTo>
                  <a:pt x="0" y="74606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02842" y="1529562"/>
            <a:ext cx="10524690" cy="6357772"/>
          </a:xfrm>
          <a:custGeom>
            <a:avLst/>
            <a:gdLst/>
            <a:ahLst/>
            <a:cxnLst/>
            <a:rect l="l" t="t" r="r" b="b"/>
            <a:pathLst>
              <a:path w="10524690" h="6357772">
                <a:moveTo>
                  <a:pt x="0" y="0"/>
                </a:moveTo>
                <a:lnTo>
                  <a:pt x="10524691" y="0"/>
                </a:lnTo>
                <a:lnTo>
                  <a:pt x="10524691" y="6357772"/>
                </a:lnTo>
                <a:lnTo>
                  <a:pt x="0" y="6357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TextBox 3"/>
          <p:cNvSpPr txBox="1"/>
          <p:nvPr/>
        </p:nvSpPr>
        <p:spPr>
          <a:xfrm>
            <a:off x="4279" y="419735"/>
            <a:ext cx="5754663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Brasika"/>
              </a:rPr>
              <a:t>Result of Philadelphia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63401" y="8010024"/>
            <a:ext cx="17924599" cy="2010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0865" lvl="1" indent="-365432">
              <a:lnSpc>
                <a:spcPts val="5179"/>
              </a:lnSpc>
              <a:buFont typeface="Arial"/>
              <a:buChar char="•"/>
            </a:pPr>
            <a:r>
              <a:rPr lang="en-US" sz="3385">
                <a:solidFill>
                  <a:srgbClr val="FFFFFF"/>
                </a:solidFill>
                <a:latin typeface="Song Myung"/>
              </a:rPr>
              <a:t>Best tour in Philadelphia: [0, 23, 19, 18, 21, 25, 10, 15, 13, 4, 17, 12, 24, 8, 3, 27, 1, 29, 5, 14, 20, 28, 22, 9, 16, 11, 7, 26, 2, 6, 0]</a:t>
            </a:r>
          </a:p>
          <a:p>
            <a:pPr marL="730865" lvl="1" indent="-365432">
              <a:lnSpc>
                <a:spcPts val="5179"/>
              </a:lnSpc>
              <a:buFont typeface="Arial"/>
              <a:buChar char="•"/>
            </a:pPr>
            <a:r>
              <a:rPr lang="en-US" sz="3385">
                <a:solidFill>
                  <a:srgbClr val="FFFFFF"/>
                </a:solidFill>
                <a:latin typeface="Song Myung"/>
              </a:rPr>
              <a:t>Best distance in Philadelphia: </a:t>
            </a:r>
            <a:r>
              <a:rPr lang="en-US" sz="3385" u="sng">
                <a:solidFill>
                  <a:srgbClr val="FFFFFF"/>
                </a:solidFill>
                <a:latin typeface="Song Myung"/>
              </a:rPr>
              <a:t>155.12 km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1631" y="331963"/>
            <a:ext cx="5030498" cy="121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83"/>
              </a:lnSpc>
            </a:pPr>
            <a:r>
              <a:rPr lang="en-US" sz="6773">
                <a:solidFill>
                  <a:srgbClr val="FFFFFF"/>
                </a:solidFill>
                <a:latin typeface="Brasika"/>
              </a:rPr>
              <a:t>Discussion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7560" y="1795216"/>
            <a:ext cx="14133063" cy="376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4"/>
              </a:lnSpc>
            </a:pPr>
            <a:r>
              <a:rPr lang="en-US" sz="5081">
                <a:solidFill>
                  <a:srgbClr val="FFFFFF"/>
                </a:solidFill>
                <a:latin typeface="Song Myung"/>
              </a:rPr>
              <a:t>Q.  How to improve Greedy algorithm efficiency</a:t>
            </a:r>
          </a:p>
          <a:p>
            <a:pPr algn="ctr">
              <a:lnSpc>
                <a:spcPts val="3614"/>
              </a:lnSpc>
            </a:pPr>
            <a:endParaRPr lang="en-US" sz="5081">
              <a:solidFill>
                <a:srgbClr val="FFFFFF"/>
              </a:solidFill>
              <a:latin typeface="Song Myung"/>
            </a:endParaRPr>
          </a:p>
          <a:p>
            <a:pPr algn="ctr">
              <a:lnSpc>
                <a:spcPts val="3614"/>
              </a:lnSpc>
            </a:pPr>
            <a:endParaRPr lang="en-US" sz="5081">
              <a:solidFill>
                <a:srgbClr val="FFFFFF"/>
              </a:solidFill>
              <a:latin typeface="Song Myung"/>
            </a:endParaRPr>
          </a:p>
          <a:p>
            <a:pPr algn="ctr">
              <a:lnSpc>
                <a:spcPts val="3614"/>
              </a:lnSpc>
            </a:pPr>
            <a:endParaRPr lang="en-US" sz="5081">
              <a:solidFill>
                <a:srgbClr val="FFFFFF"/>
              </a:solidFill>
              <a:latin typeface="Song Myung"/>
            </a:endParaRPr>
          </a:p>
          <a:p>
            <a:pPr algn="ctr">
              <a:lnSpc>
                <a:spcPts val="3614"/>
              </a:lnSpc>
            </a:pPr>
            <a:endParaRPr lang="en-US" sz="5081">
              <a:solidFill>
                <a:srgbClr val="FFFFFF"/>
              </a:solidFill>
              <a:latin typeface="Song Myung"/>
            </a:endParaRPr>
          </a:p>
          <a:p>
            <a:pPr algn="ctr">
              <a:lnSpc>
                <a:spcPts val="3614"/>
              </a:lnSpc>
            </a:pPr>
            <a:endParaRPr lang="en-US" sz="5081">
              <a:solidFill>
                <a:srgbClr val="FFFFFF"/>
              </a:solidFill>
              <a:latin typeface="Song Myung"/>
            </a:endParaRPr>
          </a:p>
          <a:p>
            <a:pPr marL="0" lvl="0" indent="0" algn="ctr">
              <a:lnSpc>
                <a:spcPts val="3614"/>
              </a:lnSpc>
              <a:spcBef>
                <a:spcPct val="0"/>
              </a:spcBef>
            </a:pPr>
            <a:endParaRPr lang="en-US" sz="5081">
              <a:solidFill>
                <a:srgbClr val="FFFFFF"/>
              </a:solidFill>
              <a:latin typeface="Song Myung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093832"/>
            <a:ext cx="16382316" cy="545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u="sng">
                <a:solidFill>
                  <a:srgbClr val="FFFFFF"/>
                </a:solidFill>
                <a:latin typeface="Song Myung"/>
              </a:rPr>
              <a:t>A . Using Different Methods</a:t>
            </a:r>
          </a:p>
          <a:p>
            <a:pPr>
              <a:lnSpc>
                <a:spcPts val="4759"/>
              </a:lnSpc>
            </a:pPr>
            <a:endParaRPr lang="en-US" sz="3399" u="sng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     </a:t>
            </a:r>
            <a:r>
              <a:rPr lang="en-US" sz="3399" u="sng">
                <a:solidFill>
                  <a:srgbClr val="FFFFFF"/>
                </a:solidFill>
                <a:latin typeface="Song Myung"/>
              </a:rPr>
              <a:t>1. Finding the shortest distance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        : Optimise the Greedy algorithm by directly selecting the minimum distance in the transformation matrix using Numpy's Find Minimum method. 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     </a:t>
            </a:r>
            <a:r>
              <a:rPr lang="en-US" sz="3399" u="sng">
                <a:solidFill>
                  <a:srgbClr val="FFFFFF"/>
                </a:solidFill>
                <a:latin typeface="Song Myung"/>
              </a:rPr>
              <a:t>2. Finding the city index value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         : When moving on to the next city, I need a way to get the index value of that city and easily move to the next array.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1631" y="331963"/>
            <a:ext cx="5030498" cy="1212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83"/>
              </a:lnSpc>
            </a:pPr>
            <a:r>
              <a:rPr lang="en-US" sz="6773">
                <a:solidFill>
                  <a:srgbClr val="FFFFFF"/>
                </a:solidFill>
                <a:latin typeface="Brasika"/>
              </a:rPr>
              <a:t>Discussion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97560" y="1595191"/>
            <a:ext cx="14133063" cy="37602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14"/>
              </a:lnSpc>
            </a:pPr>
            <a:r>
              <a:rPr lang="en-US" sz="5081">
                <a:solidFill>
                  <a:srgbClr val="FFFFFF"/>
                </a:solidFill>
                <a:latin typeface="Song Myung"/>
              </a:rPr>
              <a:t>Q.  How to improve Greedy algorithm efficiency</a:t>
            </a:r>
          </a:p>
          <a:p>
            <a:pPr algn="ctr">
              <a:lnSpc>
                <a:spcPts val="3614"/>
              </a:lnSpc>
            </a:pPr>
            <a:endParaRPr lang="en-US" sz="5081">
              <a:solidFill>
                <a:srgbClr val="FFFFFF"/>
              </a:solidFill>
              <a:latin typeface="Song Myung"/>
            </a:endParaRPr>
          </a:p>
          <a:p>
            <a:pPr algn="ctr">
              <a:lnSpc>
                <a:spcPts val="3614"/>
              </a:lnSpc>
            </a:pPr>
            <a:endParaRPr lang="en-US" sz="5081">
              <a:solidFill>
                <a:srgbClr val="FFFFFF"/>
              </a:solidFill>
              <a:latin typeface="Song Myung"/>
            </a:endParaRPr>
          </a:p>
          <a:p>
            <a:pPr algn="ctr">
              <a:lnSpc>
                <a:spcPts val="3614"/>
              </a:lnSpc>
            </a:pPr>
            <a:endParaRPr lang="en-US" sz="5081">
              <a:solidFill>
                <a:srgbClr val="FFFFFF"/>
              </a:solidFill>
              <a:latin typeface="Song Myung"/>
            </a:endParaRPr>
          </a:p>
          <a:p>
            <a:pPr algn="ctr">
              <a:lnSpc>
                <a:spcPts val="3614"/>
              </a:lnSpc>
            </a:pPr>
            <a:endParaRPr lang="en-US" sz="5081">
              <a:solidFill>
                <a:srgbClr val="FFFFFF"/>
              </a:solidFill>
              <a:latin typeface="Song Myung"/>
            </a:endParaRPr>
          </a:p>
          <a:p>
            <a:pPr algn="ctr">
              <a:lnSpc>
                <a:spcPts val="3614"/>
              </a:lnSpc>
            </a:pPr>
            <a:endParaRPr lang="en-US" sz="5081">
              <a:solidFill>
                <a:srgbClr val="FFFFFF"/>
              </a:solidFill>
              <a:latin typeface="Song Myung"/>
            </a:endParaRPr>
          </a:p>
          <a:p>
            <a:pPr marL="0" lvl="0" indent="0" algn="ctr">
              <a:lnSpc>
                <a:spcPts val="3614"/>
              </a:lnSpc>
              <a:spcBef>
                <a:spcPct val="0"/>
              </a:spcBef>
            </a:pPr>
            <a:endParaRPr lang="en-US" sz="5081">
              <a:solidFill>
                <a:srgbClr val="FFFFFF"/>
              </a:solidFill>
              <a:latin typeface="Song Myung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2703307"/>
            <a:ext cx="16382316" cy="7857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 u="sng">
                <a:solidFill>
                  <a:srgbClr val="FFFFFF"/>
                </a:solidFill>
                <a:latin typeface="Song Myung"/>
              </a:rPr>
              <a:t>A . Transform DistanceAdjacencyMatrix</a:t>
            </a:r>
          </a:p>
          <a:p>
            <a:pPr>
              <a:lnSpc>
                <a:spcPts val="4759"/>
              </a:lnSpc>
            </a:pPr>
            <a:endParaRPr lang="en-US" sz="3399" u="sng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   </a:t>
            </a:r>
            <a:r>
              <a:rPr lang="en-US" sz="3399" u="sng">
                <a:solidFill>
                  <a:srgbClr val="FFFFFF"/>
                </a:solidFill>
                <a:latin typeface="Song Myung"/>
              </a:rPr>
              <a:t>1. Matrix transformations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     :  It would have been easier to implement the algorithm if the distance transformation matrix was not a symmetric matrix, but a distance transformation matrix with duplicate values removed. 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    </a:t>
            </a:r>
            <a:r>
              <a:rPr lang="en-US" sz="3399" u="sng">
                <a:solidFill>
                  <a:srgbClr val="FFFFFF"/>
                </a:solidFill>
                <a:latin typeface="Song Myung"/>
              </a:rPr>
              <a:t>2. Converting to a dictionary value</a:t>
            </a:r>
            <a:r>
              <a:rPr lang="en-US" sz="3399">
                <a:solidFill>
                  <a:srgbClr val="FFFFFF"/>
                </a:solidFill>
                <a:latin typeface="Song Myung"/>
              </a:rPr>
              <a:t> 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       : Simplify the Greedy algorithm by structuring the distances from city 0 to other cities into a nested list format resembling a JSON file, where city indices serve as keys and distances as corresponding values.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Song Myung"/>
            </a:endParaRPr>
          </a:p>
          <a:p>
            <a:pPr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Song Myung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84266"/>
            <a:ext cx="16018436" cy="1015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7"/>
              </a:lnSpc>
            </a:pPr>
            <a:r>
              <a:rPr lang="en-US" sz="3488">
                <a:solidFill>
                  <a:srgbClr val="FFFFFF"/>
                </a:solidFill>
                <a:latin typeface="Brasika"/>
              </a:rPr>
              <a:t>Q. Do we always get the same solution when executing the algorithm multiple times?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36407"/>
            <a:ext cx="16382316" cy="125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A. </a:t>
            </a:r>
            <a:r>
              <a:rPr lang="en-US" sz="3399" u="sng">
                <a:solidFill>
                  <a:srgbClr val="FFFFFF"/>
                </a:solidFill>
                <a:latin typeface="Song Myung"/>
              </a:rPr>
              <a:t>No.</a:t>
            </a:r>
            <a:r>
              <a:rPr lang="en-US" sz="3399">
                <a:solidFill>
                  <a:srgbClr val="FFFFFF"/>
                </a:solidFill>
                <a:latin typeface="Song Myung"/>
              </a:rPr>
              <a:t>  In each run, initialization of the population, genetic operators, and selection mechanisms induces randomness.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127649"/>
            <a:ext cx="16018436" cy="53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7"/>
              </a:lnSpc>
            </a:pPr>
            <a:r>
              <a:rPr lang="en-US" sz="3488">
                <a:solidFill>
                  <a:srgbClr val="FFFFFF"/>
                </a:solidFill>
                <a:latin typeface="Brasika"/>
              </a:rPr>
              <a:t>Q. Is solution from the genetic algorithm a global optimum?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2842" y="5000625"/>
            <a:ext cx="16382316" cy="185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A. </a:t>
            </a:r>
            <a:r>
              <a:rPr lang="en-US" sz="3399" u="sng">
                <a:solidFill>
                  <a:srgbClr val="FFFFFF"/>
                </a:solidFill>
                <a:latin typeface="Song Myung"/>
              </a:rPr>
              <a:t>No.</a:t>
            </a:r>
            <a:r>
              <a:rPr lang="en-US" sz="3399">
                <a:solidFill>
                  <a:srgbClr val="FFFFFF"/>
                </a:solidFill>
                <a:latin typeface="Song Myung"/>
              </a:rPr>
              <a:t>  It is not guaranteed to be the global optimum. GA = diversity and efficiency. </a:t>
            </a:r>
            <a:r>
              <a:rPr lang="en-US" sz="3399" u="sng">
                <a:solidFill>
                  <a:srgbClr val="FFFFFF"/>
                </a:solidFill>
                <a:latin typeface="Song Myung"/>
              </a:rPr>
              <a:t>However,</a:t>
            </a:r>
            <a:r>
              <a:rPr lang="en-US" sz="3399">
                <a:solidFill>
                  <a:srgbClr val="FFFFFF"/>
                </a:solidFill>
                <a:latin typeface="Song Myung"/>
              </a:rPr>
              <a:t> the quality depends on various factors. Although it gives the best possible solution in their trial, </a:t>
            </a:r>
            <a:r>
              <a:rPr lang="en-US" sz="3399" u="sng">
                <a:solidFill>
                  <a:srgbClr val="FFFFFF"/>
                </a:solidFill>
                <a:latin typeface="Song Myung"/>
              </a:rPr>
              <a:t>the best one is a feasible solution, not global!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7581264"/>
            <a:ext cx="16018436" cy="530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7"/>
              </a:lnSpc>
            </a:pPr>
            <a:r>
              <a:rPr lang="en-US" sz="3488">
                <a:solidFill>
                  <a:srgbClr val="FFFFFF"/>
                </a:solidFill>
                <a:latin typeface="Brasika"/>
              </a:rPr>
              <a:t>Q. Can we  improve the runtime performance of genetic algorithm?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244690"/>
            <a:ext cx="16230600" cy="1256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A. </a:t>
            </a:r>
            <a:r>
              <a:rPr lang="en-US" sz="3399" u="sng">
                <a:solidFill>
                  <a:srgbClr val="FFFFFF"/>
                </a:solidFill>
                <a:latin typeface="Song Myung"/>
              </a:rPr>
              <a:t>Yes.</a:t>
            </a:r>
            <a:r>
              <a:rPr lang="en-US" sz="3399">
                <a:solidFill>
                  <a:srgbClr val="FFFFFF"/>
                </a:solidFill>
                <a:latin typeface="Song Myung"/>
              </a:rPr>
              <a:t>  Appropriate data structures and memoization to reuse results can do so.</a:t>
            </a:r>
          </a:p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Song Myung"/>
              </a:rPr>
              <a:t>To integrate greedy decision-making heuristics, choose the best and the fittest value.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71007" y="-6733144"/>
            <a:ext cx="12301616" cy="17483664"/>
          </a:xfrm>
          <a:custGeom>
            <a:avLst/>
            <a:gdLst/>
            <a:ahLst/>
            <a:cxnLst/>
            <a:rect l="l" t="t" r="r" b="b"/>
            <a:pathLst>
              <a:path w="12301616" h="17483664">
                <a:moveTo>
                  <a:pt x="0" y="0"/>
                </a:moveTo>
                <a:lnTo>
                  <a:pt x="12301616" y="0"/>
                </a:lnTo>
                <a:lnTo>
                  <a:pt x="12301616" y="17483664"/>
                </a:lnTo>
                <a:lnTo>
                  <a:pt x="0" y="17483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 t="-2770" b="-2770"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Freeform 3"/>
          <p:cNvSpPr/>
          <p:nvPr/>
        </p:nvSpPr>
        <p:spPr>
          <a:xfrm rot="-1711093">
            <a:off x="-3060154" y="-637952"/>
            <a:ext cx="11143320" cy="3890032"/>
          </a:xfrm>
          <a:custGeom>
            <a:avLst/>
            <a:gdLst/>
            <a:ahLst/>
            <a:cxnLst/>
            <a:rect l="l" t="t" r="r" b="b"/>
            <a:pathLst>
              <a:path w="11143320" h="3890032">
                <a:moveTo>
                  <a:pt x="0" y="0"/>
                </a:moveTo>
                <a:lnTo>
                  <a:pt x="11143320" y="0"/>
                </a:lnTo>
                <a:lnTo>
                  <a:pt x="11143320" y="3890032"/>
                </a:lnTo>
                <a:lnTo>
                  <a:pt x="0" y="3890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4" name="TextBox 4"/>
          <p:cNvSpPr txBox="1"/>
          <p:nvPr/>
        </p:nvSpPr>
        <p:spPr>
          <a:xfrm>
            <a:off x="569427" y="4681573"/>
            <a:ext cx="13263184" cy="4205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46"/>
              </a:lnSpc>
            </a:pPr>
            <a:r>
              <a:rPr lang="en-US" sz="9038">
                <a:solidFill>
                  <a:srgbClr val="FFFFFF"/>
                </a:solidFill>
                <a:latin typeface="Brasika"/>
              </a:rPr>
              <a:t>FINDING THE BEST</a:t>
            </a:r>
          </a:p>
          <a:p>
            <a:pPr>
              <a:lnSpc>
                <a:spcPts val="10846"/>
              </a:lnSpc>
            </a:pPr>
            <a:r>
              <a:rPr lang="en-US" sz="9038">
                <a:solidFill>
                  <a:srgbClr val="FFFFFF"/>
                </a:solidFill>
                <a:latin typeface="Brasika"/>
              </a:rPr>
              <a:t>BLACKPINK WORLD TOUR SCHEDULE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0750" y="962025"/>
            <a:ext cx="9626500" cy="117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83"/>
              </a:lnSpc>
            </a:pPr>
            <a:r>
              <a:rPr lang="en-US" sz="7319">
                <a:solidFill>
                  <a:srgbClr val="FFFFFF"/>
                </a:solidFill>
                <a:latin typeface="Brasika"/>
              </a:rPr>
              <a:t>TOUR SCHEDULE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56607" y="8005981"/>
            <a:ext cx="12774784" cy="153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3"/>
              </a:lnSpc>
            </a:pPr>
            <a:r>
              <a:rPr lang="en-US" sz="3643" dirty="0">
                <a:solidFill>
                  <a:srgbClr val="F4D9B3"/>
                </a:solidFill>
                <a:latin typeface="Poppins"/>
              </a:rPr>
              <a:t>They travelled ~</a:t>
            </a:r>
            <a:r>
              <a:rPr lang="en-US" sz="3643" u="sng" dirty="0">
                <a:solidFill>
                  <a:srgbClr val="F4D9B3"/>
                </a:solidFill>
                <a:latin typeface="Poppins"/>
              </a:rPr>
              <a:t> </a:t>
            </a:r>
            <a:r>
              <a:rPr lang="en-US" sz="3643" u="sng" dirty="0">
                <a:solidFill>
                  <a:srgbClr val="F4D9B3"/>
                </a:solidFill>
                <a:latin typeface="Poppins Bold"/>
              </a:rPr>
              <a:t>164K km</a:t>
            </a:r>
            <a:r>
              <a:rPr lang="en-US" sz="3643" dirty="0">
                <a:solidFill>
                  <a:srgbClr val="F4D9B3"/>
                </a:solidFill>
                <a:latin typeface="Poppins"/>
              </a:rPr>
              <a:t> !!! </a:t>
            </a:r>
          </a:p>
          <a:p>
            <a:pPr algn="ctr">
              <a:lnSpc>
                <a:spcPts val="6193"/>
              </a:lnSpc>
            </a:pPr>
            <a:r>
              <a:rPr lang="en-US" sz="3643" dirty="0">
                <a:solidFill>
                  <a:srgbClr val="F4D9B3"/>
                </a:solidFill>
                <a:latin typeface="Poppins"/>
              </a:rPr>
              <a:t>38 cities (including overlapping cities for the encore)</a:t>
            </a:r>
          </a:p>
        </p:txBody>
      </p:sp>
      <p:pic>
        <p:nvPicPr>
          <p:cNvPr id="4" name="b38356e9cf24cb6a79d3e6eec8a42a0f">
            <a:hlinkClick r:id="" action="ppaction://media"/>
            <a:extLst>
              <a:ext uri="{FF2B5EF4-FFF2-40B4-BE49-F238E27FC236}">
                <a16:creationId xmlns:a16="http://schemas.microsoft.com/office/drawing/2014/main" id="{F200C411-7EB2-E671-3CDD-7004FF50DC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67273" y="2516039"/>
            <a:ext cx="4353454" cy="4834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EF436F-ED50-72A0-3389-93D7723310D8}"/>
              </a:ext>
            </a:extLst>
          </p:cNvPr>
          <p:cNvSpPr txBox="1"/>
          <p:nvPr/>
        </p:nvSpPr>
        <p:spPr>
          <a:xfrm>
            <a:off x="6303036" y="7465912"/>
            <a:ext cx="568192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KR" sz="1400" dirty="0">
                <a:solidFill>
                  <a:schemeClr val="bg1"/>
                </a:solidFill>
              </a:rPr>
              <a:t>https://ext.fmkorea.com/files/attach/new3/20240109/486616/3555512868/6595771149/b38356e9cf24cb6a79d3e6eec8a42a0f.mp4?d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83179" y="8151460"/>
            <a:ext cx="9721643" cy="1059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98"/>
              </a:lnSpc>
              <a:spcBef>
                <a:spcPct val="0"/>
              </a:spcBef>
            </a:pPr>
            <a:r>
              <a:rPr lang="en-US" sz="6347">
                <a:solidFill>
                  <a:srgbClr val="F4D9B3"/>
                </a:solidFill>
                <a:latin typeface="Poppins Bold"/>
              </a:rPr>
              <a:t>Reduced 100,556 km</a:t>
            </a:r>
          </a:p>
        </p:txBody>
      </p:sp>
      <p:sp>
        <p:nvSpPr>
          <p:cNvPr id="3" name="AutoShape 3"/>
          <p:cNvSpPr/>
          <p:nvPr/>
        </p:nvSpPr>
        <p:spPr>
          <a:xfrm>
            <a:off x="4196199" y="9230078"/>
            <a:ext cx="9895602" cy="0"/>
          </a:xfrm>
          <a:prstGeom prst="line">
            <a:avLst/>
          </a:prstGeom>
          <a:ln w="38100" cap="flat">
            <a:solidFill>
              <a:srgbClr val="F4D9B3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sp>
        <p:nvSpPr>
          <p:cNvPr id="4" name="AutoShape 4"/>
          <p:cNvSpPr/>
          <p:nvPr/>
        </p:nvSpPr>
        <p:spPr>
          <a:xfrm>
            <a:off x="4196199" y="9326484"/>
            <a:ext cx="9895602" cy="0"/>
          </a:xfrm>
          <a:prstGeom prst="line">
            <a:avLst/>
          </a:prstGeom>
          <a:ln w="38100" cap="flat">
            <a:solidFill>
              <a:srgbClr val="F4D9B3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KR"/>
          </a:p>
        </p:txBody>
      </p:sp>
      <p:grpSp>
        <p:nvGrpSpPr>
          <p:cNvPr id="5" name="Group 5"/>
          <p:cNvGrpSpPr/>
          <p:nvPr/>
        </p:nvGrpSpPr>
        <p:grpSpPr>
          <a:xfrm>
            <a:off x="296471" y="2363145"/>
            <a:ext cx="17695057" cy="5550190"/>
            <a:chOff x="0" y="0"/>
            <a:chExt cx="23593410" cy="7400253"/>
          </a:xfrm>
        </p:grpSpPr>
        <p:sp>
          <p:nvSpPr>
            <p:cNvPr id="6" name="AutoShape 6"/>
            <p:cNvSpPr/>
            <p:nvPr/>
          </p:nvSpPr>
          <p:spPr>
            <a:xfrm>
              <a:off x="10346493" y="6921626"/>
              <a:ext cx="3178644" cy="0"/>
            </a:xfrm>
            <a:prstGeom prst="line">
              <a:avLst/>
            </a:prstGeom>
            <a:ln w="1270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K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1657594" y="0"/>
              <a:ext cx="11935815" cy="6114539"/>
            </a:xfrm>
            <a:custGeom>
              <a:avLst/>
              <a:gdLst/>
              <a:ahLst/>
              <a:cxnLst/>
              <a:rect l="l" t="t" r="r" b="b"/>
              <a:pathLst>
                <a:path w="11935815" h="6114539">
                  <a:moveTo>
                    <a:pt x="0" y="0"/>
                  </a:moveTo>
                  <a:lnTo>
                    <a:pt x="11935816" y="0"/>
                  </a:lnTo>
                  <a:lnTo>
                    <a:pt x="11935816" y="6114539"/>
                  </a:lnTo>
                  <a:lnTo>
                    <a:pt x="0" y="611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1935815" cy="6114539"/>
            </a:xfrm>
            <a:custGeom>
              <a:avLst/>
              <a:gdLst/>
              <a:ahLst/>
              <a:cxnLst/>
              <a:rect l="l" t="t" r="r" b="b"/>
              <a:pathLst>
                <a:path w="11935815" h="6114539">
                  <a:moveTo>
                    <a:pt x="0" y="0"/>
                  </a:moveTo>
                  <a:lnTo>
                    <a:pt x="11935815" y="0"/>
                  </a:lnTo>
                  <a:lnTo>
                    <a:pt x="11935815" y="6114539"/>
                  </a:lnTo>
                  <a:lnTo>
                    <a:pt x="0" y="611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583911" y="6463291"/>
              <a:ext cx="5016529" cy="936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0"/>
                </a:lnSpc>
                <a:spcBef>
                  <a:spcPct val="0"/>
                </a:spcBef>
              </a:pPr>
              <a:r>
                <a:rPr lang="en-US" sz="4341" u="sng">
                  <a:solidFill>
                    <a:srgbClr val="FFFFFF"/>
                  </a:solidFill>
                  <a:latin typeface="Poppins Bold"/>
                </a:rPr>
                <a:t>63,957.53 km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3206098" y="6450591"/>
              <a:ext cx="5226900" cy="94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0"/>
                </a:lnSpc>
                <a:spcBef>
                  <a:spcPct val="0"/>
                </a:spcBef>
              </a:pPr>
              <a:r>
                <a:rPr lang="en-US" sz="4341">
                  <a:solidFill>
                    <a:srgbClr val="FFFFFF"/>
                  </a:solidFill>
                  <a:latin typeface="Poppins Bold"/>
                </a:rPr>
                <a:t>164,514.22 km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730556" y="765211"/>
            <a:ext cx="14826889" cy="1264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40"/>
              </a:lnSpc>
              <a:spcBef>
                <a:spcPct val="0"/>
              </a:spcBef>
            </a:pPr>
            <a:r>
              <a:rPr lang="en-US" sz="7571">
                <a:solidFill>
                  <a:srgbClr val="FFFFFF"/>
                </a:solidFill>
                <a:latin typeface="Poppins Bold"/>
              </a:rPr>
              <a:t>Distances without constraints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0750" y="483679"/>
            <a:ext cx="9626500" cy="117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83"/>
              </a:lnSpc>
            </a:pPr>
            <a:r>
              <a:rPr lang="en-US" sz="7319">
                <a:solidFill>
                  <a:srgbClr val="FFFFFF"/>
                </a:solidFill>
                <a:latin typeface="Brasika"/>
              </a:rPr>
              <a:t>TOUR SCHEDULE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905572" y="2050622"/>
            <a:ext cx="10476856" cy="3092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6581" lvl="1" indent="-393291">
              <a:lnSpc>
                <a:spcPts val="6193"/>
              </a:lnSpc>
              <a:buFont typeface="Arial"/>
              <a:buChar char="•"/>
            </a:pPr>
            <a:r>
              <a:rPr lang="en-US" sz="3643">
                <a:solidFill>
                  <a:srgbClr val="F4D9B3"/>
                </a:solidFill>
                <a:latin typeface="Poppins Bold"/>
              </a:rPr>
              <a:t>Constraints: </a:t>
            </a:r>
          </a:p>
          <a:p>
            <a:pPr marL="1573163" lvl="2" indent="-524388">
              <a:lnSpc>
                <a:spcPts val="6193"/>
              </a:lnSpc>
              <a:buFont typeface="Arial"/>
              <a:buChar char="⚬"/>
            </a:pPr>
            <a:r>
              <a:rPr lang="en-US" sz="3643">
                <a:solidFill>
                  <a:srgbClr val="F4D9B3"/>
                </a:solidFill>
                <a:latin typeface="Poppins"/>
              </a:rPr>
              <a:t>Revisiting for encore should not be connected directly to the first visit </a:t>
            </a:r>
          </a:p>
          <a:p>
            <a:pPr marL="1573163" lvl="2" indent="-524388">
              <a:lnSpc>
                <a:spcPts val="6193"/>
              </a:lnSpc>
              <a:buFont typeface="Arial"/>
              <a:buChar char="⚬"/>
            </a:pPr>
            <a:r>
              <a:rPr lang="en-US" sz="3643">
                <a:solidFill>
                  <a:srgbClr val="F4D9B3"/>
                </a:solidFill>
                <a:latin typeface="Poppins"/>
              </a:rPr>
              <a:t>Start &amp; end in Seoul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05572" y="5534025"/>
            <a:ext cx="10476856" cy="3873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6581" lvl="1" indent="-393291">
              <a:lnSpc>
                <a:spcPts val="6193"/>
              </a:lnSpc>
              <a:buFont typeface="Arial"/>
              <a:buChar char="•"/>
            </a:pPr>
            <a:r>
              <a:rPr lang="en-US" sz="3643">
                <a:solidFill>
                  <a:srgbClr val="F4D9B3"/>
                </a:solidFill>
                <a:latin typeface="Poppins Bold"/>
              </a:rPr>
              <a:t>Updates:</a:t>
            </a:r>
          </a:p>
          <a:p>
            <a:pPr marL="1573163" lvl="2" indent="-524388">
              <a:lnSpc>
                <a:spcPts val="6193"/>
              </a:lnSpc>
              <a:buFont typeface="Arial"/>
              <a:buChar char="⚬"/>
            </a:pPr>
            <a:r>
              <a:rPr lang="en-US" sz="3643">
                <a:solidFill>
                  <a:srgbClr val="F4D9B3"/>
                </a:solidFill>
                <a:latin typeface="Poppins Bold"/>
              </a:rPr>
              <a:t>Additional parameters: </a:t>
            </a:r>
            <a:r>
              <a:rPr lang="en-US" sz="3643">
                <a:solidFill>
                  <a:srgbClr val="F4D9B3"/>
                </a:solidFill>
                <a:latin typeface="Poppins"/>
              </a:rPr>
              <a:t>start_index, end_index, and min_distance.</a:t>
            </a:r>
          </a:p>
          <a:p>
            <a:pPr marL="1573163" lvl="2" indent="-524388">
              <a:lnSpc>
                <a:spcPts val="6193"/>
              </a:lnSpc>
              <a:buFont typeface="Arial"/>
              <a:buChar char="⚬"/>
            </a:pPr>
            <a:r>
              <a:rPr lang="en-US" sz="3643">
                <a:solidFill>
                  <a:srgbClr val="F4D9B3"/>
                </a:solidFill>
                <a:latin typeface="Poppins Bold"/>
              </a:rPr>
              <a:t>evalTSP function: </a:t>
            </a:r>
            <a:r>
              <a:rPr lang="en-US" sz="3643">
                <a:solidFill>
                  <a:srgbClr val="F4D9B3"/>
                </a:solidFill>
                <a:latin typeface="Poppins"/>
              </a:rPr>
              <a:t>ensure the distance between cities &gt; min_distance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471" y="2882517"/>
            <a:ext cx="17695057" cy="5547549"/>
            <a:chOff x="0" y="0"/>
            <a:chExt cx="23593410" cy="7396732"/>
          </a:xfrm>
        </p:grpSpPr>
        <p:sp>
          <p:nvSpPr>
            <p:cNvPr id="3" name="Freeform 3"/>
            <p:cNvSpPr/>
            <p:nvPr/>
          </p:nvSpPr>
          <p:spPr>
            <a:xfrm>
              <a:off x="11657594" y="0"/>
              <a:ext cx="11935815" cy="6114539"/>
            </a:xfrm>
            <a:custGeom>
              <a:avLst/>
              <a:gdLst/>
              <a:ahLst/>
              <a:cxnLst/>
              <a:rect l="l" t="t" r="r" b="b"/>
              <a:pathLst>
                <a:path w="11935815" h="6114539">
                  <a:moveTo>
                    <a:pt x="0" y="0"/>
                  </a:moveTo>
                  <a:lnTo>
                    <a:pt x="11935816" y="0"/>
                  </a:lnTo>
                  <a:lnTo>
                    <a:pt x="11935816" y="6114539"/>
                  </a:lnTo>
                  <a:lnTo>
                    <a:pt x="0" y="611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6090654" y="6419808"/>
              <a:ext cx="5454322" cy="9369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0"/>
                </a:lnSpc>
                <a:spcBef>
                  <a:spcPct val="0"/>
                </a:spcBef>
              </a:pPr>
              <a:r>
                <a:rPr lang="en-US" sz="4341" u="sng">
                  <a:solidFill>
                    <a:srgbClr val="FFFFFF"/>
                  </a:solidFill>
                  <a:latin typeface="Poppins Bold"/>
                </a:rPr>
                <a:t>88,368.89 km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1935815" cy="6114539"/>
            </a:xfrm>
            <a:custGeom>
              <a:avLst/>
              <a:gdLst/>
              <a:ahLst/>
              <a:cxnLst/>
              <a:rect l="l" t="t" r="r" b="b"/>
              <a:pathLst>
                <a:path w="11935815" h="6114539">
                  <a:moveTo>
                    <a:pt x="0" y="0"/>
                  </a:moveTo>
                  <a:lnTo>
                    <a:pt x="11935815" y="0"/>
                  </a:lnTo>
                  <a:lnTo>
                    <a:pt x="11935815" y="6114539"/>
                  </a:lnTo>
                  <a:lnTo>
                    <a:pt x="0" y="6114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K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255551" y="6450591"/>
              <a:ext cx="5177446" cy="9461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0"/>
                </a:lnSpc>
                <a:spcBef>
                  <a:spcPct val="0"/>
                </a:spcBef>
              </a:pPr>
              <a:r>
                <a:rPr lang="en-US" sz="4341">
                  <a:solidFill>
                    <a:srgbClr val="FFFFFF"/>
                  </a:solidFill>
                  <a:latin typeface="Poppins Bold"/>
                </a:rPr>
                <a:t>164,514.22 km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10346493" y="6921626"/>
              <a:ext cx="3178644" cy="0"/>
            </a:xfrm>
            <a:prstGeom prst="line">
              <a:avLst/>
            </a:prstGeom>
            <a:ln w="127000" cap="flat">
              <a:solidFill>
                <a:srgbClr val="FFFFFF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08968" y="8572941"/>
            <a:ext cx="9670065" cy="1124560"/>
            <a:chOff x="0" y="0"/>
            <a:chExt cx="12893420" cy="1499414"/>
          </a:xfrm>
        </p:grpSpPr>
        <p:sp>
          <p:nvSpPr>
            <p:cNvPr id="9" name="TextBox 9"/>
            <p:cNvSpPr txBox="1"/>
            <p:nvPr/>
          </p:nvSpPr>
          <p:spPr>
            <a:xfrm>
              <a:off x="20433" y="-104775"/>
              <a:ext cx="12852554" cy="14319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255"/>
                </a:lnSpc>
                <a:spcBef>
                  <a:spcPct val="0"/>
                </a:spcBef>
              </a:pPr>
              <a:r>
                <a:rPr lang="en-US" sz="6552">
                  <a:solidFill>
                    <a:srgbClr val="F4D9B3"/>
                  </a:solidFill>
                  <a:latin typeface="Poppins Bold"/>
                </a:rPr>
                <a:t>Reduced 76,122 km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350479"/>
              <a:ext cx="12893420" cy="0"/>
            </a:xfrm>
            <a:prstGeom prst="line">
              <a:avLst/>
            </a:prstGeom>
            <a:ln w="46644" cap="flat">
              <a:solidFill>
                <a:srgbClr val="F4D9B3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KR"/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1476092"/>
              <a:ext cx="12893420" cy="0"/>
            </a:xfrm>
            <a:prstGeom prst="line">
              <a:avLst/>
            </a:prstGeom>
            <a:ln w="46644" cap="flat">
              <a:solidFill>
                <a:srgbClr val="F4D9B3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98931" y="415461"/>
            <a:ext cx="11890137" cy="112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  <a:spcBef>
                <a:spcPct val="0"/>
              </a:spcBef>
            </a:pPr>
            <a:r>
              <a:rPr lang="en-US" sz="6693">
                <a:solidFill>
                  <a:srgbClr val="FFFFFF"/>
                </a:solidFill>
                <a:latin typeface="Poppins Bold"/>
              </a:rPr>
              <a:t>Distances with constraints: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1987" y="1625089"/>
            <a:ext cx="16044026" cy="1112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8"/>
              </a:lnSpc>
            </a:pPr>
            <a:r>
              <a:rPr lang="en-US" sz="3388">
                <a:solidFill>
                  <a:srgbClr val="FFFFFF"/>
                </a:solidFill>
                <a:latin typeface="Poppins Bold"/>
              </a:rPr>
              <a:t>(1) Start pt = index 0, End pt = index 37</a:t>
            </a:r>
          </a:p>
          <a:p>
            <a:pPr algn="ctr">
              <a:lnSpc>
                <a:spcPts val="4268"/>
              </a:lnSpc>
              <a:spcBef>
                <a:spcPct val="0"/>
              </a:spcBef>
            </a:pPr>
            <a:r>
              <a:rPr lang="en-US" sz="3388">
                <a:solidFill>
                  <a:srgbClr val="FFFFFF"/>
                </a:solidFill>
                <a:latin typeface="Poppins Bold"/>
              </a:rPr>
              <a:t>(2) Minimum distances between nodes = 500 km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0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560"/>
                </p14:media>
              </p:ext>
            </p:extLst>
          </p:nvPr>
        </p:nvPicPr>
        <p:blipFill>
          <a:blip r:embed="rId5"/>
          <a:srcRect l="30220" t="2868" r="30157" b="2868"/>
          <a:stretch>
            <a:fillRect/>
          </a:stretch>
        </p:blipFill>
        <p:spPr>
          <a:xfrm>
            <a:off x="6024251" y="1264796"/>
            <a:ext cx="5796983" cy="7757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60212" y="2024276"/>
            <a:ext cx="10977102" cy="6959664"/>
          </a:xfrm>
          <a:custGeom>
            <a:avLst/>
            <a:gdLst/>
            <a:ahLst/>
            <a:cxnLst/>
            <a:rect l="l" t="t" r="r" b="b"/>
            <a:pathLst>
              <a:path w="10977102" h="6959664">
                <a:moveTo>
                  <a:pt x="0" y="0"/>
                </a:moveTo>
                <a:lnTo>
                  <a:pt x="10977101" y="0"/>
                </a:lnTo>
                <a:lnTo>
                  <a:pt x="10977101" y="6959664"/>
                </a:lnTo>
                <a:lnTo>
                  <a:pt x="0" y="69596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5" b="-335"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TextBox 3"/>
          <p:cNvSpPr txBox="1"/>
          <p:nvPr/>
        </p:nvSpPr>
        <p:spPr>
          <a:xfrm>
            <a:off x="9139238" y="4592270"/>
            <a:ext cx="9525" cy="110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-173525" y="883687"/>
            <a:ext cx="8955430" cy="175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1"/>
              </a:lnSpc>
            </a:pPr>
            <a:r>
              <a:rPr lang="en-US" sz="5600">
                <a:solidFill>
                  <a:srgbClr val="120056"/>
                </a:solidFill>
                <a:latin typeface="Brasika"/>
              </a:rPr>
              <a:t>UCONSTRAINT </a:t>
            </a:r>
          </a:p>
          <a:p>
            <a:pPr algn="ctr">
              <a:lnSpc>
                <a:spcPts val="6721"/>
              </a:lnSpc>
            </a:pPr>
            <a:endParaRPr lang="en-US" sz="5600">
              <a:solidFill>
                <a:srgbClr val="120056"/>
              </a:solidFill>
              <a:latin typeface="Brasik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04536" y="9258200"/>
            <a:ext cx="14888453" cy="75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96" lvl="1" indent="-390148">
              <a:lnSpc>
                <a:spcPts val="6144"/>
              </a:lnSpc>
              <a:buFont typeface="Arial"/>
              <a:buChar char="•"/>
            </a:pPr>
            <a:r>
              <a:rPr lang="en-US" sz="3614">
                <a:solidFill>
                  <a:srgbClr val="120056"/>
                </a:solidFill>
                <a:latin typeface="Poppins"/>
              </a:rPr>
              <a:t>Uncontraind data: 3.0323751244638713 , -21.00464598622979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39238" y="4592270"/>
            <a:ext cx="9525" cy="110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8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TextBox 3"/>
          <p:cNvSpPr txBox="1"/>
          <p:nvPr/>
        </p:nvSpPr>
        <p:spPr>
          <a:xfrm>
            <a:off x="-173525" y="883687"/>
            <a:ext cx="8955430" cy="901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1"/>
              </a:lnSpc>
            </a:pPr>
            <a:r>
              <a:rPr lang="en-US" sz="5600">
                <a:solidFill>
                  <a:srgbClr val="120056"/>
                </a:solidFill>
                <a:latin typeface="Brasika"/>
              </a:rPr>
              <a:t>REFERENCE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9112" y="2420253"/>
            <a:ext cx="17768888" cy="305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ng Myung"/>
              </a:rPr>
              <a:t>Anthropic. (2023). Claude. Claude.ai. https://claude.ai/chats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ng Myung"/>
              </a:rPr>
              <a:t>Kim, J.H. (2024). Genetic Algorithm. Lecture Resources on Algorithm Class (April 26). Retrieved from https://lms.handong.edu/courses/15331/external_tools/3 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Song Myung"/>
              </a:rPr>
              <a:t>OpenAI. (2024). ChatGPT (April 26 version) [Large language model]. https://chat.openai.com 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47834">
            <a:off x="8001068" y="6415452"/>
            <a:ext cx="17395301" cy="3985105"/>
          </a:xfrm>
          <a:custGeom>
            <a:avLst/>
            <a:gdLst/>
            <a:ahLst/>
            <a:cxnLst/>
            <a:rect l="l" t="t" r="r" b="b"/>
            <a:pathLst>
              <a:path w="17395301" h="3985105">
                <a:moveTo>
                  <a:pt x="0" y="0"/>
                </a:moveTo>
                <a:lnTo>
                  <a:pt x="17395301" y="0"/>
                </a:lnTo>
                <a:lnTo>
                  <a:pt x="17395301" y="3985105"/>
                </a:lnTo>
                <a:lnTo>
                  <a:pt x="0" y="3985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TextBox 3"/>
          <p:cNvSpPr txBox="1"/>
          <p:nvPr/>
        </p:nvSpPr>
        <p:spPr>
          <a:xfrm>
            <a:off x="3416631" y="3427816"/>
            <a:ext cx="11454738" cy="2965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0"/>
              </a:lnSpc>
            </a:pPr>
            <a:r>
              <a:rPr lang="en-US" sz="9467">
                <a:solidFill>
                  <a:srgbClr val="120056"/>
                </a:solidFill>
                <a:latin typeface="Brasika"/>
              </a:rPr>
              <a:t>THANK YOU FOR LISTENING!</a:t>
            </a:r>
          </a:p>
        </p:txBody>
      </p:sp>
      <p:sp>
        <p:nvSpPr>
          <p:cNvPr id="4" name="Freeform 4"/>
          <p:cNvSpPr/>
          <p:nvPr/>
        </p:nvSpPr>
        <p:spPr>
          <a:xfrm rot="7424095">
            <a:off x="12590103" y="-3695324"/>
            <a:ext cx="4354282" cy="6941608"/>
          </a:xfrm>
          <a:custGeom>
            <a:avLst/>
            <a:gdLst/>
            <a:ahLst/>
            <a:cxnLst/>
            <a:rect l="l" t="t" r="r" b="b"/>
            <a:pathLst>
              <a:path w="4354282" h="6941608">
                <a:moveTo>
                  <a:pt x="0" y="0"/>
                </a:moveTo>
                <a:lnTo>
                  <a:pt x="4354281" y="0"/>
                </a:lnTo>
                <a:lnTo>
                  <a:pt x="4354281" y="6941609"/>
                </a:lnTo>
                <a:lnTo>
                  <a:pt x="0" y="69416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 rot="1879229">
            <a:off x="-7215784" y="7480790"/>
            <a:ext cx="17801822" cy="4078236"/>
          </a:xfrm>
          <a:custGeom>
            <a:avLst/>
            <a:gdLst/>
            <a:ahLst/>
            <a:cxnLst/>
            <a:rect l="l" t="t" r="r" b="b"/>
            <a:pathLst>
              <a:path w="17801822" h="4078236">
                <a:moveTo>
                  <a:pt x="0" y="0"/>
                </a:moveTo>
                <a:lnTo>
                  <a:pt x="17801823" y="0"/>
                </a:lnTo>
                <a:lnTo>
                  <a:pt x="17801823" y="4078236"/>
                </a:lnTo>
                <a:lnTo>
                  <a:pt x="0" y="4078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6" name="Freeform 6"/>
          <p:cNvSpPr/>
          <p:nvPr/>
        </p:nvSpPr>
        <p:spPr>
          <a:xfrm rot="2006193">
            <a:off x="-1031825" y="-1162657"/>
            <a:ext cx="4121051" cy="6569791"/>
          </a:xfrm>
          <a:custGeom>
            <a:avLst/>
            <a:gdLst/>
            <a:ahLst/>
            <a:cxnLst/>
            <a:rect l="l" t="t" r="r" b="b"/>
            <a:pathLst>
              <a:path w="4121051" h="6569791">
                <a:moveTo>
                  <a:pt x="0" y="0"/>
                </a:moveTo>
                <a:lnTo>
                  <a:pt x="4121050" y="0"/>
                </a:lnTo>
                <a:lnTo>
                  <a:pt x="4121050" y="6569791"/>
                </a:lnTo>
                <a:lnTo>
                  <a:pt x="0" y="65697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7" name="TextBox 7"/>
          <p:cNvSpPr txBox="1"/>
          <p:nvPr/>
        </p:nvSpPr>
        <p:spPr>
          <a:xfrm>
            <a:off x="4323468" y="6457343"/>
            <a:ext cx="9061050" cy="64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4"/>
              </a:lnSpc>
            </a:pPr>
            <a:r>
              <a:rPr lang="en-US" sz="3073">
                <a:solidFill>
                  <a:srgbClr val="800059"/>
                </a:solidFill>
                <a:latin typeface="Poppins"/>
              </a:rPr>
              <a:t>Don't hesitate to ask any questions!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1734" y="3491440"/>
            <a:ext cx="14888453" cy="152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96" lvl="1" indent="-390148">
              <a:lnSpc>
                <a:spcPts val="6144"/>
              </a:lnSpc>
              <a:buFont typeface="Arial"/>
              <a:buChar char="•"/>
            </a:pPr>
            <a:r>
              <a:rPr lang="en-US" sz="3614">
                <a:solidFill>
                  <a:srgbClr val="120056"/>
                </a:solidFill>
                <a:latin typeface="Poppins"/>
              </a:rPr>
              <a:t>Set a variable named “previous_best_score” to store the best value from the previous generation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1734" y="5642131"/>
            <a:ext cx="17321634" cy="75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96" lvl="1" indent="-390148">
              <a:lnSpc>
                <a:spcPts val="6144"/>
              </a:lnSpc>
              <a:buFont typeface="Arial"/>
              <a:buChar char="•"/>
            </a:pPr>
            <a:r>
              <a:rPr lang="en-US" sz="3614">
                <a:solidFill>
                  <a:srgbClr val="120056"/>
                </a:solidFill>
                <a:latin typeface="Poppins"/>
              </a:rPr>
              <a:t>The role of variables: measuring differences from previous generations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0178" y="876300"/>
            <a:ext cx="15064748" cy="179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20056"/>
                </a:solidFill>
                <a:latin typeface="Brasika"/>
              </a:rPr>
              <a:t>Q. How did you design the stopping criteria and what is the optimal value?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1734" y="7210976"/>
            <a:ext cx="17321634" cy="152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96" lvl="1" indent="-390148">
              <a:lnSpc>
                <a:spcPts val="6144"/>
              </a:lnSpc>
              <a:buFont typeface="Arial"/>
              <a:buChar char="•"/>
            </a:pPr>
            <a:r>
              <a:rPr lang="en-US" sz="3614">
                <a:solidFill>
                  <a:srgbClr val="120056"/>
                </a:solidFill>
                <a:latin typeface="Poppins"/>
              </a:rPr>
              <a:t>Stop Criteria: Best value in previous generation - Best value in current generation &lt; 0.000001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17784" y="2191582"/>
            <a:ext cx="11042908" cy="6834847"/>
          </a:xfrm>
          <a:custGeom>
            <a:avLst/>
            <a:gdLst/>
            <a:ahLst/>
            <a:cxnLst/>
            <a:rect l="l" t="t" r="r" b="b"/>
            <a:pathLst>
              <a:path w="11042908" h="6834847">
                <a:moveTo>
                  <a:pt x="0" y="0"/>
                </a:moveTo>
                <a:lnTo>
                  <a:pt x="11042907" y="0"/>
                </a:lnTo>
                <a:lnTo>
                  <a:pt x="11042907" y="6834846"/>
                </a:lnTo>
                <a:lnTo>
                  <a:pt x="0" y="68348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46" r="-846" b="-4870"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TextBox 3"/>
          <p:cNvSpPr txBox="1"/>
          <p:nvPr/>
        </p:nvSpPr>
        <p:spPr>
          <a:xfrm>
            <a:off x="9139238" y="4592270"/>
            <a:ext cx="9525" cy="110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88"/>
              </a:lnSpc>
              <a:spcBef>
                <a:spcPct val="0"/>
              </a:spcBef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-373550" y="883687"/>
            <a:ext cx="8955430" cy="1754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1"/>
              </a:lnSpc>
            </a:pPr>
            <a:r>
              <a:rPr lang="en-US" sz="5600">
                <a:solidFill>
                  <a:srgbClr val="120056"/>
                </a:solidFill>
                <a:latin typeface="Brasika"/>
              </a:rPr>
              <a:t>CONSTRAINT </a:t>
            </a:r>
          </a:p>
          <a:p>
            <a:pPr algn="ctr">
              <a:lnSpc>
                <a:spcPts val="6721"/>
              </a:lnSpc>
            </a:pPr>
            <a:endParaRPr lang="en-US" sz="5600">
              <a:solidFill>
                <a:srgbClr val="120056"/>
              </a:solidFill>
              <a:latin typeface="Brasik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04536" y="9258200"/>
            <a:ext cx="14888453" cy="75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96" lvl="1" indent="-390148">
              <a:lnSpc>
                <a:spcPts val="6144"/>
              </a:lnSpc>
              <a:buFont typeface="Arial"/>
              <a:buChar char="•"/>
            </a:pPr>
            <a:r>
              <a:rPr lang="en-US" sz="3614">
                <a:solidFill>
                  <a:srgbClr val="120056"/>
                </a:solidFill>
                <a:latin typeface="Poppins"/>
              </a:rPr>
              <a:t>Contraind data: 1.8931645870650984 , -4.0228382178696656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9359" y="6200775"/>
            <a:ext cx="17312109" cy="152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96" lvl="1" indent="-390148">
              <a:lnSpc>
                <a:spcPts val="6144"/>
              </a:lnSpc>
              <a:buFont typeface="Arial"/>
              <a:buChar char="•"/>
            </a:pPr>
            <a:r>
              <a:rPr lang="en-US" sz="3614">
                <a:solidFill>
                  <a:srgbClr val="120056"/>
                </a:solidFill>
                <a:latin typeface="Poppins"/>
              </a:rPr>
              <a:t>Constraint genetic algorithm: Using the is_feasible() function, </a:t>
            </a:r>
          </a:p>
          <a:p>
            <a:pPr>
              <a:lnSpc>
                <a:spcPts val="6144"/>
              </a:lnSpc>
            </a:pPr>
            <a:r>
              <a:rPr lang="en-US" sz="3614">
                <a:solidFill>
                  <a:srgbClr val="120056"/>
                </a:solidFill>
                <a:latin typeface="Poppins"/>
              </a:rPr>
              <a:t>                                                               Using the evolve() function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1734" y="3942212"/>
            <a:ext cx="17321634" cy="152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96" lvl="1" indent="-390148">
              <a:lnSpc>
                <a:spcPts val="6144"/>
              </a:lnSpc>
              <a:buFont typeface="Arial"/>
              <a:buChar char="•"/>
            </a:pPr>
            <a:r>
              <a:rPr lang="en-US" sz="3614">
                <a:solidFill>
                  <a:srgbClr val="120056"/>
                </a:solidFill>
                <a:latin typeface="Poppins"/>
              </a:rPr>
              <a:t>Unconstraint genetic algorithm: The bounds parameter is used to define the constraint as the range of the variable.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0178" y="876300"/>
            <a:ext cx="15064748" cy="179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20056"/>
                </a:solidFill>
                <a:latin typeface="Brasika"/>
              </a:rPr>
              <a:t>Q. How did you account for constraints in the genetic algorithm?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9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1734" y="3358911"/>
            <a:ext cx="14888453" cy="75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96" lvl="1" indent="-390148">
              <a:lnSpc>
                <a:spcPts val="6144"/>
              </a:lnSpc>
              <a:buFont typeface="Arial"/>
              <a:buChar char="•"/>
            </a:pPr>
            <a:r>
              <a:rPr lang="en-US" sz="3614">
                <a:solidFill>
                  <a:srgbClr val="120056"/>
                </a:solidFill>
                <a:latin typeface="Poppins"/>
              </a:rPr>
              <a:t>Constraints: x ≤ 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81734" y="5972175"/>
            <a:ext cx="17321634" cy="751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96" lvl="1" indent="-390148">
              <a:lnSpc>
                <a:spcPts val="6144"/>
              </a:lnSpc>
              <a:buFont typeface="Arial"/>
              <a:buChar char="•"/>
            </a:pPr>
            <a:r>
              <a:rPr lang="en-US" sz="3614">
                <a:solidFill>
                  <a:srgbClr val="120056"/>
                </a:solidFill>
                <a:latin typeface="Poppins"/>
              </a:rPr>
              <a:t>Hyperparameters: crossover rate, mutation rate of generations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0178" y="876300"/>
            <a:ext cx="15064748" cy="1797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120056"/>
                </a:solidFill>
                <a:latin typeface="Brasika"/>
              </a:rPr>
              <a:t>Q.Why constrained &amp; unconstrained optimal points are different?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04128" y="4725299"/>
            <a:ext cx="14888453" cy="1523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0296" lvl="1" indent="-390148">
              <a:lnSpc>
                <a:spcPts val="6144"/>
              </a:lnSpc>
              <a:buFont typeface="Arial"/>
              <a:buChar char="•"/>
            </a:pPr>
            <a:r>
              <a:rPr lang="en-US" sz="3614">
                <a:solidFill>
                  <a:srgbClr val="120056"/>
                </a:solidFill>
                <a:latin typeface="Poppins"/>
              </a:rPr>
              <a:t>The solution space is limited by constraints</a:t>
            </a:r>
          </a:p>
          <a:p>
            <a:pPr>
              <a:lnSpc>
                <a:spcPts val="6144"/>
              </a:lnSpc>
            </a:pPr>
            <a:endParaRPr lang="en-US" sz="3614">
              <a:solidFill>
                <a:srgbClr val="120056"/>
              </a:solidFill>
              <a:latin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94336" y="534229"/>
            <a:ext cx="6408194" cy="5068299"/>
          </a:xfrm>
          <a:custGeom>
            <a:avLst/>
            <a:gdLst/>
            <a:ahLst/>
            <a:cxnLst/>
            <a:rect l="l" t="t" r="r" b="b"/>
            <a:pathLst>
              <a:path w="6408194" h="5068299">
                <a:moveTo>
                  <a:pt x="0" y="0"/>
                </a:moveTo>
                <a:lnTo>
                  <a:pt x="6408193" y="0"/>
                </a:lnTo>
                <a:lnTo>
                  <a:pt x="6408193" y="5068299"/>
                </a:lnTo>
                <a:lnTo>
                  <a:pt x="0" y="50682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3" name="Freeform 3"/>
          <p:cNvSpPr/>
          <p:nvPr/>
        </p:nvSpPr>
        <p:spPr>
          <a:xfrm>
            <a:off x="8815089" y="1028700"/>
            <a:ext cx="5754029" cy="5398325"/>
          </a:xfrm>
          <a:custGeom>
            <a:avLst/>
            <a:gdLst/>
            <a:ahLst/>
            <a:cxnLst/>
            <a:rect l="l" t="t" r="r" b="b"/>
            <a:pathLst>
              <a:path w="5754029" h="5398325">
                <a:moveTo>
                  <a:pt x="0" y="0"/>
                </a:moveTo>
                <a:lnTo>
                  <a:pt x="5754029" y="0"/>
                </a:lnTo>
                <a:lnTo>
                  <a:pt x="5754029" y="5398325"/>
                </a:lnTo>
                <a:lnTo>
                  <a:pt x="0" y="5398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4" name="Freeform 4"/>
          <p:cNvSpPr/>
          <p:nvPr/>
        </p:nvSpPr>
        <p:spPr>
          <a:xfrm>
            <a:off x="13695986" y="4138950"/>
            <a:ext cx="5929862" cy="5757357"/>
          </a:xfrm>
          <a:custGeom>
            <a:avLst/>
            <a:gdLst/>
            <a:ahLst/>
            <a:cxnLst/>
            <a:rect l="l" t="t" r="r" b="b"/>
            <a:pathLst>
              <a:path w="5929862" h="5757357">
                <a:moveTo>
                  <a:pt x="0" y="0"/>
                </a:moveTo>
                <a:lnTo>
                  <a:pt x="5929862" y="0"/>
                </a:lnTo>
                <a:lnTo>
                  <a:pt x="5929862" y="5757357"/>
                </a:lnTo>
                <a:lnTo>
                  <a:pt x="0" y="57573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5" name="Freeform 5"/>
          <p:cNvSpPr/>
          <p:nvPr/>
        </p:nvSpPr>
        <p:spPr>
          <a:xfrm>
            <a:off x="7766124" y="-4095335"/>
            <a:ext cx="5929862" cy="5757357"/>
          </a:xfrm>
          <a:custGeom>
            <a:avLst/>
            <a:gdLst/>
            <a:ahLst/>
            <a:cxnLst/>
            <a:rect l="l" t="t" r="r" b="b"/>
            <a:pathLst>
              <a:path w="5929862" h="5757357">
                <a:moveTo>
                  <a:pt x="0" y="0"/>
                </a:moveTo>
                <a:lnTo>
                  <a:pt x="5929862" y="0"/>
                </a:lnTo>
                <a:lnTo>
                  <a:pt x="5929862" y="5757357"/>
                </a:lnTo>
                <a:lnTo>
                  <a:pt x="0" y="57573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6" name="Freeform 6"/>
          <p:cNvSpPr/>
          <p:nvPr/>
        </p:nvSpPr>
        <p:spPr>
          <a:xfrm flipH="1">
            <a:off x="8815089" y="7175589"/>
            <a:ext cx="6632853" cy="6222822"/>
          </a:xfrm>
          <a:custGeom>
            <a:avLst/>
            <a:gdLst/>
            <a:ahLst/>
            <a:cxnLst/>
            <a:rect l="l" t="t" r="r" b="b"/>
            <a:pathLst>
              <a:path w="6632853" h="6222822">
                <a:moveTo>
                  <a:pt x="6632854" y="0"/>
                </a:moveTo>
                <a:lnTo>
                  <a:pt x="0" y="0"/>
                </a:lnTo>
                <a:lnTo>
                  <a:pt x="0" y="6222822"/>
                </a:lnTo>
                <a:lnTo>
                  <a:pt x="6632854" y="6222822"/>
                </a:lnTo>
                <a:lnTo>
                  <a:pt x="663285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7" name="Freeform 7"/>
          <p:cNvSpPr/>
          <p:nvPr/>
        </p:nvSpPr>
        <p:spPr>
          <a:xfrm>
            <a:off x="5939903" y="3267628"/>
            <a:ext cx="6408194" cy="5068299"/>
          </a:xfrm>
          <a:custGeom>
            <a:avLst/>
            <a:gdLst/>
            <a:ahLst/>
            <a:cxnLst/>
            <a:rect l="l" t="t" r="r" b="b"/>
            <a:pathLst>
              <a:path w="6408194" h="5068299">
                <a:moveTo>
                  <a:pt x="0" y="0"/>
                </a:moveTo>
                <a:lnTo>
                  <a:pt x="6408194" y="0"/>
                </a:lnTo>
                <a:lnTo>
                  <a:pt x="6408194" y="5068298"/>
                </a:lnTo>
                <a:lnTo>
                  <a:pt x="0" y="50682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grpSp>
        <p:nvGrpSpPr>
          <p:cNvPr id="8" name="Group 8"/>
          <p:cNvGrpSpPr/>
          <p:nvPr/>
        </p:nvGrpSpPr>
        <p:grpSpPr>
          <a:xfrm>
            <a:off x="0" y="0"/>
            <a:ext cx="10487386" cy="11205056"/>
            <a:chOff x="0" y="0"/>
            <a:chExt cx="3825827" cy="408763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825827" cy="4087635"/>
            </a:xfrm>
            <a:custGeom>
              <a:avLst/>
              <a:gdLst/>
              <a:ahLst/>
              <a:cxnLst/>
              <a:rect l="l" t="t" r="r" b="b"/>
              <a:pathLst>
                <a:path w="3825827" h="4087635">
                  <a:moveTo>
                    <a:pt x="0" y="0"/>
                  </a:moveTo>
                  <a:lnTo>
                    <a:pt x="3825827" y="0"/>
                  </a:lnTo>
                  <a:lnTo>
                    <a:pt x="3825827" y="4087635"/>
                  </a:lnTo>
                  <a:lnTo>
                    <a:pt x="0" y="4087635"/>
                  </a:lnTo>
                  <a:close/>
                </a:path>
              </a:pathLst>
            </a:custGeom>
            <a:solidFill>
              <a:srgbClr val="800059"/>
            </a:solid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44402" y="1757272"/>
            <a:ext cx="9546489" cy="1812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4"/>
              </a:lnSpc>
            </a:pPr>
            <a:r>
              <a:rPr lang="en-US" sz="6932">
                <a:solidFill>
                  <a:srgbClr val="FDF4E0"/>
                </a:solidFill>
                <a:latin typeface="Brasika"/>
              </a:rPr>
              <a:t>UNITED PARCEL SERVICE (UPS) </a:t>
            </a:r>
          </a:p>
        </p:txBody>
      </p:sp>
      <p:sp>
        <p:nvSpPr>
          <p:cNvPr id="11" name="Freeform 11"/>
          <p:cNvSpPr/>
          <p:nvPr/>
        </p:nvSpPr>
        <p:spPr>
          <a:xfrm flipH="1">
            <a:off x="16660917" y="-4039599"/>
            <a:ext cx="6408194" cy="5068299"/>
          </a:xfrm>
          <a:custGeom>
            <a:avLst/>
            <a:gdLst/>
            <a:ahLst/>
            <a:cxnLst/>
            <a:rect l="l" t="t" r="r" b="b"/>
            <a:pathLst>
              <a:path w="6408194" h="5068299">
                <a:moveTo>
                  <a:pt x="6408194" y="0"/>
                </a:moveTo>
                <a:lnTo>
                  <a:pt x="0" y="0"/>
                </a:lnTo>
                <a:lnTo>
                  <a:pt x="0" y="5068299"/>
                </a:lnTo>
                <a:lnTo>
                  <a:pt x="6408194" y="5068299"/>
                </a:lnTo>
                <a:lnTo>
                  <a:pt x="6408194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KR"/>
          </a:p>
        </p:txBody>
      </p:sp>
      <p:sp>
        <p:nvSpPr>
          <p:cNvPr id="12" name="TextBox 12"/>
          <p:cNvSpPr txBox="1"/>
          <p:nvPr/>
        </p:nvSpPr>
        <p:spPr>
          <a:xfrm>
            <a:off x="296496" y="4363265"/>
            <a:ext cx="9894395" cy="325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DF4E0"/>
                </a:solidFill>
                <a:latin typeface="Song Myung"/>
              </a:rPr>
              <a:t>To find the shortest route, visiting each point once from origin (index 0 point)</a:t>
            </a:r>
          </a:p>
          <a:p>
            <a:pPr>
              <a:lnSpc>
                <a:spcPts val="5039"/>
              </a:lnSpc>
            </a:pPr>
            <a:endParaRPr lang="en-US" sz="3599">
              <a:solidFill>
                <a:srgbClr val="FDF4E0"/>
              </a:solidFill>
              <a:latin typeface="Song Myung"/>
            </a:endParaRPr>
          </a:p>
          <a:p>
            <a:pPr marL="777238" lvl="1" indent="-388619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DF4E0"/>
                </a:solidFill>
                <a:latin typeface="Song Myung"/>
              </a:rPr>
              <a:t>Choose 3 different cities, manage planning for drivers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998128" y="2441257"/>
            <a:ext cx="3181286" cy="3840449"/>
            <a:chOff x="0" y="0"/>
            <a:chExt cx="6350000" cy="7665720"/>
          </a:xfrm>
        </p:grpSpPr>
        <p:sp>
          <p:nvSpPr>
            <p:cNvPr id="3" name="Freeform 3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DF4E0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4" name="Freeform 4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2"/>
              <a:stretch>
                <a:fillRect l="-24712" r="-24712"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552879" y="2441257"/>
            <a:ext cx="3181286" cy="3840449"/>
            <a:chOff x="0" y="0"/>
            <a:chExt cx="6350000" cy="7665720"/>
          </a:xfrm>
        </p:grpSpPr>
        <p:sp>
          <p:nvSpPr>
            <p:cNvPr id="6" name="Freeform 6">
              <a:hlinkClick r:id="rId3" tooltip="https://a.cdn-hotels.com/gdcs/production114/d1629/63a8dbe5-e678-4fe4-957a-ad367913a3fa.jpg"/>
            </p:cNvPr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DF4E0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7" name="Freeform 7">
              <a:hlinkClick r:id="rId3" tooltip="https://a.cdn-hotels.com/gdcs/production114/d1629/63a8dbe5-e678-4fe4-957a-ad367913a3fa.jpg"/>
            </p:cNvPr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4"/>
              <a:stretch>
                <a:fillRect l="-24642" r="-24642"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3108585" y="2441257"/>
            <a:ext cx="3181286" cy="3840449"/>
            <a:chOff x="0" y="0"/>
            <a:chExt cx="6350000" cy="7665720"/>
          </a:xfrm>
        </p:grpSpPr>
        <p:sp>
          <p:nvSpPr>
            <p:cNvPr id="9" name="Freeform 9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FDF4E0"/>
            </a:solidFill>
          </p:spPr>
          <p:txBody>
            <a:bodyPr/>
            <a:lstStyle/>
            <a:p>
              <a:endParaRPr lang="en-K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6063" y="380308"/>
              <a:ext cx="5895974" cy="5627483"/>
            </a:xfrm>
            <a:custGeom>
              <a:avLst/>
              <a:gdLst/>
              <a:ahLst/>
              <a:cxnLst/>
              <a:rect l="l" t="t" r="r" b="b"/>
              <a:pathLst>
                <a:path w="5895974" h="5627483">
                  <a:moveTo>
                    <a:pt x="2947987" y="4502"/>
                  </a:moveTo>
                  <a:cubicBezTo>
                    <a:pt x="1941349" y="0"/>
                    <a:pt x="1009246" y="534451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3"/>
                    <a:pt x="2947987" y="5622982"/>
                  </a:cubicBezTo>
                  <a:cubicBezTo>
                    <a:pt x="3954625" y="5627483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5"/>
              <a:stretch>
                <a:fillRect l="-25419" r="-25419"/>
              </a:stretch>
            </a:blipFill>
          </p:spPr>
          <p:txBody>
            <a:bodyPr/>
            <a:lstStyle/>
            <a:p>
              <a:endParaRPr lang="en-K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91906" y="6886392"/>
            <a:ext cx="4993731" cy="50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3288">
                <a:solidFill>
                  <a:srgbClr val="FFFFFF"/>
                </a:solidFill>
                <a:latin typeface="Brasika"/>
              </a:rPr>
              <a:t>?Atlanta, GA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46657" y="6886392"/>
            <a:ext cx="4993731" cy="50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3288">
                <a:solidFill>
                  <a:srgbClr val="FFFFFF"/>
                </a:solidFill>
                <a:latin typeface="Brasika"/>
              </a:rPr>
              <a:t>New York, NY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202363" y="6886392"/>
            <a:ext cx="4993731" cy="500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7"/>
              </a:lnSpc>
            </a:pPr>
            <a:r>
              <a:rPr lang="en-US" sz="3288">
                <a:solidFill>
                  <a:srgbClr val="FFFFFF"/>
                </a:solidFill>
                <a:latin typeface="Brasika"/>
              </a:rPr>
              <a:t>Philadelphia, PA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67368" y="7695964"/>
            <a:ext cx="4042808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u="sng">
                <a:solidFill>
                  <a:srgbClr val="FFFFFF"/>
                </a:solidFill>
                <a:latin typeface="Arimo"/>
                <a:hlinkClick r:id="rId3" tooltip="https://a.cdn-hotels.com/gdcs/production114/d1629/63a8dbe5-e678-4fe4-957a-ad367913a3fa.jpg"/>
              </a:rPr>
              <a:t>https://a.cdn-hotels.com/gdcs/production114/d1629/63a8dbe5-e678-4fe4-957a-ad367913a3fa.jpg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26909" y="7695964"/>
            <a:ext cx="3434182" cy="636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u="sng">
                <a:solidFill>
                  <a:srgbClr val="FFFFFF"/>
                </a:solidFill>
                <a:latin typeface="Arimo"/>
              </a:rPr>
              <a:t>https://cdn.britannica.com/61/93061-050-99147DCE/Statue-of-Liberty-Island-New-York-Bay.jpg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15457" y="7800739"/>
            <a:ext cx="3567542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 u="sng">
                <a:solidFill>
                  <a:srgbClr val="FFFFFF"/>
                </a:solidFill>
                <a:latin typeface="Arimo"/>
                <a:hlinkClick r:id="rId6" tooltip="https://cdn.britannica.com/42/94242-050-0BC6FC52/Philadelphia.jpg"/>
              </a:rPr>
              <a:t>https://cdn.britannica.com/42/94242-050-0BC6FC52/Philadelphia.jpg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1692</Words>
  <Application>Microsoft Macintosh PowerPoint</Application>
  <PresentationFormat>Custom</PresentationFormat>
  <Paragraphs>166</Paragraphs>
  <Slides>31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Arimo</vt:lpstr>
      <vt:lpstr>NanumGothic</vt:lpstr>
      <vt:lpstr>Arial</vt:lpstr>
      <vt:lpstr>Poppins Bold</vt:lpstr>
      <vt:lpstr>Poppins</vt:lpstr>
      <vt:lpstr>Brasika</vt:lpstr>
      <vt:lpstr>Calibri</vt:lpstr>
      <vt:lpstr>Song Myung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algorithm</dc:title>
  <cp:lastModifiedBy>구나영/22101006</cp:lastModifiedBy>
  <cp:revision>4</cp:revision>
  <dcterms:created xsi:type="dcterms:W3CDTF">2006-08-16T00:00:00Z</dcterms:created>
  <dcterms:modified xsi:type="dcterms:W3CDTF">2024-04-26T13:58:45Z</dcterms:modified>
  <dc:identifier>DAGB1HWK_Ks</dc:identifier>
</cp:coreProperties>
</file>